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sldIdLst>
    <p:sldId id="302" r:id="rId5"/>
    <p:sldId id="305" r:id="rId6"/>
    <p:sldId id="256" r:id="rId7"/>
    <p:sldId id="257" r:id="rId8"/>
    <p:sldId id="281" r:id="rId9"/>
    <p:sldId id="303" r:id="rId10"/>
    <p:sldId id="266" r:id="rId11"/>
    <p:sldId id="258" r:id="rId12"/>
    <p:sldId id="296" r:id="rId13"/>
    <p:sldId id="295" r:id="rId14"/>
    <p:sldId id="259" r:id="rId15"/>
    <p:sldId id="283" r:id="rId16"/>
    <p:sldId id="273" r:id="rId17"/>
    <p:sldId id="265" r:id="rId18"/>
    <p:sldId id="274" r:id="rId19"/>
    <p:sldId id="269" r:id="rId20"/>
    <p:sldId id="287" r:id="rId21"/>
    <p:sldId id="299" r:id="rId22"/>
    <p:sldId id="301" r:id="rId23"/>
    <p:sldId id="275" r:id="rId24"/>
    <p:sldId id="261" r:id="rId25"/>
    <p:sldId id="304" r:id="rId26"/>
    <p:sldId id="264" r:id="rId27"/>
    <p:sldId id="298" r:id="rId28"/>
    <p:sldId id="26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ntana, Katherine CTR ONR, 03TSB" initials="FKCO0" lastIdx="1" clrIdx="0">
    <p:extLst>
      <p:ext uri="{19B8F6BF-5375-455C-9EA6-DF929625EA0E}">
        <p15:presenceInfo xmlns:p15="http://schemas.microsoft.com/office/powerpoint/2012/main" userId="S-1-5-21-1801674531-2146617017-725345543-5103326" providerId="AD"/>
      </p:ext>
    </p:extLst>
  </p:cmAuthor>
  <p:cmAuthor id="2" name="Ponirakis, Lore Anne CIV ONR, 3T" initials="PLACO3" lastIdx="2" clrIdx="1">
    <p:extLst>
      <p:ext uri="{19B8F6BF-5375-455C-9EA6-DF929625EA0E}">
        <p15:presenceInfo xmlns:p15="http://schemas.microsoft.com/office/powerpoint/2012/main" userId="S-1-5-21-1801674531-2146617017-725345543-1971446" providerId="AD"/>
      </p:ext>
    </p:extLst>
  </p:cmAuthor>
  <p:cmAuthor id="3" name="Walker, Peggy" initials="WP" lastIdx="4" clrIdx="2">
    <p:extLst>
      <p:ext uri="{19B8F6BF-5375-455C-9EA6-DF929625EA0E}">
        <p15:presenceInfo xmlns:p15="http://schemas.microsoft.com/office/powerpoint/2012/main" userId="S-1-5-21-1405708828-468151487-1252928729-20534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3568" autoAdjust="0"/>
  </p:normalViewPr>
  <p:slideViewPr>
    <p:cSldViewPr snapToGrid="0">
      <p:cViewPr varScale="1">
        <p:scale>
          <a:sx n="63" d="100"/>
          <a:sy n="63" d="100"/>
        </p:scale>
        <p:origin x="1280" y="5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3D46AC-11FF-4D12-A296-03A2B0D45902}" type="datetimeFigureOut">
              <a:rPr lang="en-US" smtClean="0"/>
              <a:t>7/13/2021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7B1285-D010-4EAC-A4C1-67075B3744C4}" type="slidenum">
              <a:rPr lang="en-US" smtClean="0"/>
              <a:t>‹#›</a:t>
            </a:fld>
            <a:endParaRPr lang="en-US" dirty="0"/>
          </a:p>
        </p:txBody>
      </p:sp>
    </p:spTree>
    <p:extLst>
      <p:ext uri="{BB962C8B-B14F-4D97-AF65-F5344CB8AC3E}">
        <p14:creationId xmlns:p14="http://schemas.microsoft.com/office/powerpoint/2010/main" val="87388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7B1285-D010-4EAC-A4C1-67075B3744C4}" type="slidenum">
              <a:rPr lang="en-US" smtClean="0"/>
              <a:t>4</a:t>
            </a:fld>
            <a:endParaRPr lang="en-US" dirty="0"/>
          </a:p>
        </p:txBody>
      </p:sp>
    </p:spTree>
    <p:extLst>
      <p:ext uri="{BB962C8B-B14F-4D97-AF65-F5344CB8AC3E}">
        <p14:creationId xmlns:p14="http://schemas.microsoft.com/office/powerpoint/2010/main" val="3388924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1"/>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A38B299-6B90-4E2E-A4BC-C3A485E41744}" type="datetime1">
              <a:rPr lang="en-US" smtClean="0"/>
              <a:t>7/13/2021</a:t>
            </a:fld>
            <a:endParaRPr lang="en-US" dirty="0"/>
          </a:p>
        </p:txBody>
      </p:sp>
      <p:sp>
        <p:nvSpPr>
          <p:cNvPr id="5" name="Footer Placeholder 4"/>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6" name="Slide Number Placeholder 5"/>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36060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9D9289-3EBD-4D53-B51C-AE2E1193DB4D}" type="datetime1">
              <a:rPr lang="en-US" smtClean="0"/>
              <a:t>7/13/2021</a:t>
            </a:fld>
            <a:endParaRPr lang="en-US" dirty="0"/>
          </a:p>
        </p:txBody>
      </p:sp>
      <p:sp>
        <p:nvSpPr>
          <p:cNvPr id="5" name="Footer Placeholder 4"/>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6" name="Slide Number Placeholder 5"/>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45943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A172B6-4D0C-4A23-BE0F-2E69EA2E7287}" type="datetime1">
              <a:rPr lang="en-US" smtClean="0"/>
              <a:t>7/13/2021</a:t>
            </a:fld>
            <a:endParaRPr lang="en-US" dirty="0"/>
          </a:p>
        </p:txBody>
      </p:sp>
      <p:sp>
        <p:nvSpPr>
          <p:cNvPr id="5" name="Footer Placeholder 4"/>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6" name="Slide Number Placeholder 5"/>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528068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06880" y="365126"/>
            <a:ext cx="6808470" cy="1325563"/>
          </a:xfrm>
        </p:spPr>
        <p:txBody>
          <a:bodyPr/>
          <a:lstStyle>
            <a:lvl1pPr algn="ctr">
              <a:defRPr b="1"/>
            </a:lvl1pPr>
          </a:lstStyle>
          <a:p>
            <a:r>
              <a:rPr lang="en-US" dirty="0"/>
              <a:t>Click to edit Master title style</a:t>
            </a:r>
          </a:p>
        </p:txBody>
      </p:sp>
      <p:sp>
        <p:nvSpPr>
          <p:cNvPr id="3" name="Content Placeholder 2"/>
          <p:cNvSpPr>
            <a:spLocks noGrp="1"/>
          </p:cNvSpPr>
          <p:nvPr>
            <p:ph idx="1"/>
          </p:nvPr>
        </p:nvSpPr>
        <p:spPr>
          <a:xfrm>
            <a:off x="628650" y="1939925"/>
            <a:ext cx="78867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F5BE1E-380F-4D20-982B-6E575757C3E7}" type="datetime1">
              <a:rPr lang="en-US" smtClean="0"/>
              <a:t>7/13/2021</a:t>
            </a:fld>
            <a:endParaRPr lang="en-US" dirty="0"/>
          </a:p>
        </p:txBody>
      </p:sp>
      <p:sp>
        <p:nvSpPr>
          <p:cNvPr id="5" name="Footer Placeholder 4"/>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6" name="Slide Number Placeholder 5"/>
          <p:cNvSpPr>
            <a:spLocks noGrp="1"/>
          </p:cNvSpPr>
          <p:nvPr>
            <p:ph type="sldNum" sz="quarter" idx="12"/>
          </p:nvPr>
        </p:nvSpPr>
        <p:spPr/>
        <p:txBody>
          <a:bodyPr/>
          <a:lstStyle/>
          <a:p>
            <a:fld id="{0E0F42AB-1B49-4803-AB31-083E10CABA62}" type="slidenum">
              <a:rPr lang="en-US" smtClean="0"/>
              <a:t>‹#›</a:t>
            </a:fld>
            <a:endParaRPr lang="en-US" dirty="0"/>
          </a:p>
        </p:txBody>
      </p:sp>
      <p:pic>
        <p:nvPicPr>
          <p:cNvPr id="7" name="Picture 6" descr="SBIRLogo GIF.gif"/>
          <p:cNvPicPr>
            <a:picLocks noChangeAspect="1"/>
          </p:cNvPicPr>
          <p:nvPr userDrawn="1"/>
        </p:nvPicPr>
        <p:blipFill>
          <a:blip r:embed="rId2" cstate="print"/>
          <a:stretch>
            <a:fillRect/>
          </a:stretch>
        </p:blipFill>
        <p:spPr>
          <a:xfrm>
            <a:off x="290945" y="313151"/>
            <a:ext cx="1634832" cy="1226124"/>
          </a:xfrm>
          <a:prstGeom prst="rect">
            <a:avLst/>
          </a:prstGeom>
        </p:spPr>
      </p:pic>
      <p:cxnSp>
        <p:nvCxnSpPr>
          <p:cNvPr id="9" name="Straight Connector 8">
            <a:extLst>
              <a:ext uri="{FF2B5EF4-FFF2-40B4-BE49-F238E27FC236}">
                <a16:creationId xmlns:a16="http://schemas.microsoft.com/office/drawing/2014/main" id="{E3A09F5E-D7A9-49D2-B9BA-EAA06E35BD47}"/>
              </a:ext>
            </a:extLst>
          </p:cNvPr>
          <p:cNvCxnSpPr/>
          <p:nvPr userDrawn="1"/>
        </p:nvCxnSpPr>
        <p:spPr>
          <a:xfrm>
            <a:off x="1706880" y="1690689"/>
            <a:ext cx="6808470" cy="0"/>
          </a:xfrm>
          <a:prstGeom prst="line">
            <a:avLst/>
          </a:prstGeom>
          <a:ln w="3810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9659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D72F0A-45BB-495E-961F-44EE38D96FD6}" type="datetime1">
              <a:rPr lang="en-US" smtClean="0"/>
              <a:t>7/13/2021</a:t>
            </a:fld>
            <a:endParaRPr lang="en-US" dirty="0"/>
          </a:p>
        </p:txBody>
      </p:sp>
      <p:sp>
        <p:nvSpPr>
          <p:cNvPr id="5" name="Footer Placeholder 4"/>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6" name="Slide Number Placeholder 5"/>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125058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lvl1p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6E5A4C-F332-4DBB-8405-06834A56F9F7}" type="datetime1">
              <a:rPr lang="en-US" smtClean="0"/>
              <a:t>7/13/2021</a:t>
            </a:fld>
            <a:endParaRPr lang="en-US" dirty="0"/>
          </a:p>
        </p:txBody>
      </p:sp>
      <p:sp>
        <p:nvSpPr>
          <p:cNvPr id="6" name="Footer Placeholder 5"/>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7" name="Slide Number Placeholder 6"/>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312379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84251" y="365126"/>
            <a:ext cx="6932290" cy="1325563"/>
          </a:xfrm>
        </p:spPr>
        <p:txBody>
          <a:bodyPr/>
          <a:lstStyle>
            <a:lvl1pPr algn="ctr">
              <a:defRPr b="1"/>
            </a:lvl1p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D9B9DC-52D1-446C-883E-07542087E9EA}" type="datetime1">
              <a:rPr lang="en-US" smtClean="0"/>
              <a:t>7/13/2021</a:t>
            </a:fld>
            <a:endParaRPr lang="en-US" dirty="0"/>
          </a:p>
        </p:txBody>
      </p:sp>
      <p:sp>
        <p:nvSpPr>
          <p:cNvPr id="8" name="Footer Placeholder 7"/>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9" name="Slide Number Placeholder 8"/>
          <p:cNvSpPr>
            <a:spLocks noGrp="1"/>
          </p:cNvSpPr>
          <p:nvPr>
            <p:ph type="sldNum" sz="quarter" idx="12"/>
          </p:nvPr>
        </p:nvSpPr>
        <p:spPr/>
        <p:txBody>
          <a:bodyPr/>
          <a:lstStyle/>
          <a:p>
            <a:fld id="{0E0F42AB-1B49-4803-AB31-083E10CABA62}" type="slidenum">
              <a:rPr lang="en-US" smtClean="0"/>
              <a:t>‹#›</a:t>
            </a:fld>
            <a:endParaRPr lang="en-US" dirty="0"/>
          </a:p>
        </p:txBody>
      </p:sp>
      <p:pic>
        <p:nvPicPr>
          <p:cNvPr id="10" name="Picture 9" descr="SBIRLogo GIF.gif"/>
          <p:cNvPicPr>
            <a:picLocks noChangeAspect="1"/>
          </p:cNvPicPr>
          <p:nvPr userDrawn="1"/>
        </p:nvPicPr>
        <p:blipFill>
          <a:blip r:embed="rId2" cstate="print"/>
          <a:stretch>
            <a:fillRect/>
          </a:stretch>
        </p:blipFill>
        <p:spPr>
          <a:xfrm>
            <a:off x="290945" y="313151"/>
            <a:ext cx="1634832" cy="1226124"/>
          </a:xfrm>
          <a:prstGeom prst="rect">
            <a:avLst/>
          </a:prstGeom>
        </p:spPr>
      </p:pic>
      <p:cxnSp>
        <p:nvCxnSpPr>
          <p:cNvPr id="11" name="Straight Connector 10">
            <a:extLst>
              <a:ext uri="{FF2B5EF4-FFF2-40B4-BE49-F238E27FC236}">
                <a16:creationId xmlns:a16="http://schemas.microsoft.com/office/drawing/2014/main" id="{E3A09F5E-D7A9-49D2-B9BA-EAA06E35BD47}"/>
              </a:ext>
            </a:extLst>
          </p:cNvPr>
          <p:cNvCxnSpPr/>
          <p:nvPr userDrawn="1"/>
        </p:nvCxnSpPr>
        <p:spPr>
          <a:xfrm>
            <a:off x="1706880" y="1690689"/>
            <a:ext cx="6808470" cy="0"/>
          </a:xfrm>
          <a:prstGeom prst="line">
            <a:avLst/>
          </a:prstGeom>
          <a:ln w="3810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96086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71A35C-CCEC-4659-9493-62F2B92FB9F4}" type="datetime1">
              <a:rPr lang="en-US" smtClean="0"/>
              <a:t>7/13/2021</a:t>
            </a:fld>
            <a:endParaRPr lang="en-US" dirty="0"/>
          </a:p>
        </p:txBody>
      </p:sp>
      <p:sp>
        <p:nvSpPr>
          <p:cNvPr id="4" name="Footer Placeholder 3"/>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5" name="Slide Number Placeholder 4"/>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363239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5920B-608F-414A-AECF-2094AEED5611}" type="datetime1">
              <a:rPr lang="en-US" smtClean="0"/>
              <a:t>7/13/2021</a:t>
            </a:fld>
            <a:endParaRPr lang="en-US" dirty="0"/>
          </a:p>
        </p:txBody>
      </p:sp>
      <p:sp>
        <p:nvSpPr>
          <p:cNvPr id="3" name="Footer Placeholder 2"/>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4" name="Slide Number Placeholder 3"/>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67112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642A49-EE6B-4587-B112-208739D010AB}" type="datetime1">
              <a:rPr lang="en-US" smtClean="0"/>
              <a:t>7/13/2021</a:t>
            </a:fld>
            <a:endParaRPr lang="en-US" dirty="0"/>
          </a:p>
        </p:txBody>
      </p:sp>
      <p:sp>
        <p:nvSpPr>
          <p:cNvPr id="6" name="Footer Placeholder 5"/>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7" name="Slide Number Placeholder 6"/>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1536539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D7202-C6A2-4702-BAE8-72F8818D25F9}" type="datetime1">
              <a:rPr lang="en-US" smtClean="0"/>
              <a:t>7/13/2021</a:t>
            </a:fld>
            <a:endParaRPr lang="en-US" dirty="0"/>
          </a:p>
        </p:txBody>
      </p:sp>
      <p:sp>
        <p:nvSpPr>
          <p:cNvPr id="6" name="Footer Placeholder 5"/>
          <p:cNvSpPr>
            <a:spLocks noGrp="1"/>
          </p:cNvSpPr>
          <p:nvPr>
            <p:ph type="ftr" sz="quarter" idx="11"/>
          </p:nvPr>
        </p:nvSpPr>
        <p:spPr/>
        <p:txBody>
          <a:bodyPr/>
          <a:lstStyle/>
          <a:p>
            <a:r>
              <a:rPr lang="en-US" dirty="0" smtClean="0"/>
              <a:t>Distribution A - Approved for Public Release | Office of Naval Research DCN #: 43-7334-20</a:t>
            </a:r>
            <a:endParaRPr lang="en-US" dirty="0"/>
          </a:p>
        </p:txBody>
      </p:sp>
      <p:sp>
        <p:nvSpPr>
          <p:cNvPr id="7" name="Slide Number Placeholder 6"/>
          <p:cNvSpPr>
            <a:spLocks noGrp="1"/>
          </p:cNvSpPr>
          <p:nvPr>
            <p:ph type="sldNum" sz="quarter" idx="12"/>
          </p:nvPr>
        </p:nvSpPr>
        <p:spPr/>
        <p:txBody>
          <a:bodyPr/>
          <a:lstStyle/>
          <a:p>
            <a:fld id="{0E0F42AB-1B49-4803-AB31-083E10CABA62}" type="slidenum">
              <a:rPr lang="en-US" smtClean="0"/>
              <a:t>‹#›</a:t>
            </a:fld>
            <a:endParaRPr lang="en-US" dirty="0"/>
          </a:p>
        </p:txBody>
      </p:sp>
    </p:spTree>
    <p:extLst>
      <p:ext uri="{BB962C8B-B14F-4D97-AF65-F5344CB8AC3E}">
        <p14:creationId xmlns:p14="http://schemas.microsoft.com/office/powerpoint/2010/main" val="302428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6103C-627A-4F4A-9F5D-06D415DBDA8E}" type="datetime1">
              <a:rPr lang="en-US" smtClean="0"/>
              <a:t>7/13/2021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Distribution A - Approved for Public Release | Office of Naval Research DCN #: 43-7334-20</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F42AB-1B49-4803-AB31-083E10CABA62}" type="slidenum">
              <a:rPr lang="en-US" smtClean="0"/>
              <a:t>‹#›</a:t>
            </a:fld>
            <a:endParaRPr lang="en-US" dirty="0"/>
          </a:p>
        </p:txBody>
      </p:sp>
    </p:spTree>
    <p:extLst>
      <p:ext uri="{BB962C8B-B14F-4D97-AF65-F5344CB8AC3E}">
        <p14:creationId xmlns:p14="http://schemas.microsoft.com/office/powerpoint/2010/main" val="3954710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navysbirprogram.com/navydeliverabl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navysbir.com/fwa.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Fraud, </a:t>
            </a:r>
            <a:r>
              <a:rPr lang="en-US" dirty="0" smtClean="0"/>
              <a:t>Waste, </a:t>
            </a:r>
            <a:r>
              <a:rPr lang="en-US" dirty="0"/>
              <a:t>and Abuse</a:t>
            </a:r>
            <a:br>
              <a:rPr lang="en-US" dirty="0"/>
            </a:br>
            <a:r>
              <a:rPr lang="en-US" dirty="0"/>
              <a:t>Tutorial Certification</a:t>
            </a:r>
          </a:p>
        </p:txBody>
      </p:sp>
      <p:sp>
        <p:nvSpPr>
          <p:cNvPr id="3" name="Content Placeholder 2"/>
          <p:cNvSpPr>
            <a:spLocks noGrp="1"/>
          </p:cNvSpPr>
          <p:nvPr>
            <p:ph idx="1"/>
          </p:nvPr>
        </p:nvSpPr>
        <p:spPr>
          <a:xfrm>
            <a:off x="628650" y="1839481"/>
            <a:ext cx="7886700" cy="4439399"/>
          </a:xfrm>
        </p:spPr>
        <p:txBody>
          <a:bodyPr>
            <a:normAutofit fontScale="92500" lnSpcReduction="20000"/>
          </a:bodyPr>
          <a:lstStyle/>
          <a:p>
            <a:pPr marL="0" indent="0" algn="just">
              <a:buNone/>
            </a:pPr>
            <a:r>
              <a:rPr lang="en-US" sz="3200" dirty="0" smtClean="0"/>
              <a:t>I, the Corporate Official for the firm named below, certify that I </a:t>
            </a:r>
            <a:r>
              <a:rPr lang="en-US" sz="3200" dirty="0"/>
              <a:t>have read </a:t>
            </a:r>
            <a:r>
              <a:rPr lang="en-US" sz="3200" dirty="0" smtClean="0"/>
              <a:t>and understand the </a:t>
            </a:r>
            <a:r>
              <a:rPr lang="en-US" sz="3200" i="1" u="sng" dirty="0" smtClean="0"/>
              <a:t>Fraud</a:t>
            </a:r>
            <a:r>
              <a:rPr lang="en-US" sz="3200" i="1" u="sng" dirty="0"/>
              <a:t>, Waste, and Abuse Tutorial</a:t>
            </a:r>
            <a:r>
              <a:rPr lang="en-US" sz="3200" dirty="0"/>
              <a:t> </a:t>
            </a:r>
            <a:r>
              <a:rPr lang="en-US" sz="3200" dirty="0" smtClean="0"/>
              <a:t>included in the following slides and acknowledge </a:t>
            </a:r>
            <a:r>
              <a:rPr lang="en-US" sz="3200" dirty="0"/>
              <a:t>the criminal consequences, civil liabilities, and administrative actions that may result from </a:t>
            </a:r>
            <a:r>
              <a:rPr lang="en-US" sz="3200" dirty="0" smtClean="0"/>
              <a:t>a conviction of SBIR/STTR-related fraud.</a:t>
            </a:r>
          </a:p>
          <a:p>
            <a:pPr marL="0" indent="0" algn="just">
              <a:buNone/>
            </a:pPr>
            <a:endParaRPr lang="en-US" sz="900" dirty="0"/>
          </a:p>
          <a:p>
            <a:pPr marL="0" indent="0" algn="ctr">
              <a:buNone/>
            </a:pPr>
            <a:r>
              <a:rPr lang="en-US" sz="3200" i="1" dirty="0" smtClean="0"/>
              <a:t>&lt;</a:t>
            </a:r>
            <a:r>
              <a:rPr lang="en-US" sz="3200" i="1" dirty="0" smtClean="0">
                <a:solidFill>
                  <a:srgbClr val="FF0000"/>
                </a:solidFill>
              </a:rPr>
              <a:t>Name</a:t>
            </a:r>
            <a:r>
              <a:rPr lang="en-US" sz="3200" i="1" dirty="0" smtClean="0"/>
              <a:t>&gt;</a:t>
            </a:r>
            <a:endParaRPr lang="en-US" sz="3200" i="1" dirty="0" smtClean="0">
              <a:solidFill>
                <a:srgbClr val="FF0000"/>
              </a:solidFill>
            </a:endParaRPr>
          </a:p>
          <a:p>
            <a:pPr marL="0" indent="0" algn="ctr">
              <a:buNone/>
            </a:pPr>
            <a:r>
              <a:rPr lang="en-US" sz="3200" i="1" dirty="0" smtClean="0"/>
              <a:t>&lt;</a:t>
            </a:r>
            <a:r>
              <a:rPr lang="en-US" sz="3200" i="1" dirty="0" smtClean="0">
                <a:solidFill>
                  <a:srgbClr val="FF0000"/>
                </a:solidFill>
              </a:rPr>
              <a:t>Firm Name</a:t>
            </a:r>
            <a:r>
              <a:rPr lang="en-US" sz="3200" i="1" dirty="0" smtClean="0"/>
              <a:t>&gt;</a:t>
            </a:r>
          </a:p>
          <a:p>
            <a:pPr marL="0" indent="0" algn="ctr">
              <a:buNone/>
            </a:pPr>
            <a:r>
              <a:rPr lang="en-US" sz="3200" i="1" dirty="0" smtClean="0"/>
              <a:t>&lt;</a:t>
            </a:r>
            <a:r>
              <a:rPr lang="en-US" sz="3200" i="1" dirty="0" smtClean="0">
                <a:solidFill>
                  <a:srgbClr val="FF0000"/>
                </a:solidFill>
              </a:rPr>
              <a:t>Title</a:t>
            </a:r>
            <a:r>
              <a:rPr lang="en-US" sz="3200" i="1" dirty="0" smtClean="0"/>
              <a:t>&gt;</a:t>
            </a:r>
            <a:endParaRPr lang="en-US" sz="3200" i="1" dirty="0" smtClean="0">
              <a:solidFill>
                <a:srgbClr val="FF0000"/>
              </a:solidFill>
            </a:endParaRPr>
          </a:p>
          <a:p>
            <a:pPr marL="0" indent="0" algn="ctr">
              <a:buNone/>
            </a:pPr>
            <a:r>
              <a:rPr lang="en-US" sz="3200" i="1" dirty="0" smtClean="0"/>
              <a:t>&lt;</a:t>
            </a:r>
            <a:r>
              <a:rPr lang="en-US" sz="3200" i="1" dirty="0" smtClean="0">
                <a:solidFill>
                  <a:srgbClr val="FF0000"/>
                </a:solidFill>
              </a:rPr>
              <a:t>Date</a:t>
            </a:r>
            <a:r>
              <a:rPr lang="en-US" sz="3200" i="1" dirty="0" smtClean="0"/>
              <a:t>&gt;</a:t>
            </a:r>
          </a:p>
          <a:p>
            <a:pPr marL="0" indent="0" algn="just">
              <a:buNone/>
            </a:pPr>
            <a:endParaRPr lang="en-US" sz="1000" i="1" dirty="0"/>
          </a:p>
        </p:txBody>
      </p:sp>
    </p:spTree>
    <p:extLst>
      <p:ext uri="{BB962C8B-B14F-4D97-AF65-F5344CB8AC3E}">
        <p14:creationId xmlns:p14="http://schemas.microsoft.com/office/powerpoint/2010/main" val="1613727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2507-5300-4ADA-B38B-EBB338F1046C}"/>
              </a:ext>
            </a:extLst>
          </p:cNvPr>
          <p:cNvSpPr>
            <a:spLocks noGrp="1"/>
          </p:cNvSpPr>
          <p:nvPr>
            <p:ph type="title"/>
          </p:nvPr>
        </p:nvSpPr>
        <p:spPr>
          <a:xfrm>
            <a:off x="614597" y="1588954"/>
            <a:ext cx="7895991" cy="3712562"/>
          </a:xfrm>
        </p:spPr>
        <p:txBody>
          <a:bodyPr>
            <a:normAutofit fontScale="90000"/>
          </a:bodyPr>
          <a:lstStyle/>
          <a:p>
            <a:r>
              <a:rPr lang="en-US" dirty="0"/>
              <a:t>Areas for Potential Fraud, Waste, and Abuse</a:t>
            </a:r>
            <a:br>
              <a:rPr lang="en-US" dirty="0"/>
            </a:br>
            <a:r>
              <a:rPr lang="en-US" sz="3100" dirty="0"/>
              <a:t/>
            </a:r>
            <a:br>
              <a:rPr lang="en-US" sz="3100" dirty="0"/>
            </a:br>
            <a:r>
              <a:rPr lang="en-US" sz="3100" dirty="0"/>
              <a:t>The following slides include a sample of areas </a:t>
            </a:r>
            <a:br>
              <a:rPr lang="en-US" sz="3100" dirty="0"/>
            </a:br>
            <a:r>
              <a:rPr lang="en-US" sz="3100" dirty="0" smtClean="0"/>
              <a:t>where </a:t>
            </a:r>
            <a:r>
              <a:rPr lang="en-US" sz="3100" dirty="0"/>
              <a:t>FWA could occur.</a:t>
            </a:r>
            <a:br>
              <a:rPr lang="en-US" sz="3100" dirty="0"/>
            </a:br>
            <a:r>
              <a:rPr lang="en-US" sz="3100" dirty="0"/>
              <a:t/>
            </a:r>
            <a:br>
              <a:rPr lang="en-US" sz="3100" dirty="0"/>
            </a:br>
            <a:r>
              <a:rPr lang="en-US" sz="3100" dirty="0"/>
              <a:t>It is not a comprehensive </a:t>
            </a:r>
            <a:r>
              <a:rPr lang="en-US" sz="3100" dirty="0" smtClean="0"/>
              <a:t>list.</a:t>
            </a:r>
            <a:endParaRPr lang="en-US" sz="5400" dirty="0"/>
          </a:p>
        </p:txBody>
      </p:sp>
      <p:sp>
        <p:nvSpPr>
          <p:cNvPr id="5"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3651839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706880" y="258796"/>
            <a:ext cx="6808470" cy="1325563"/>
          </a:xfrm>
        </p:spPr>
        <p:txBody>
          <a:bodyPr>
            <a:normAutofit fontScale="90000"/>
          </a:bodyPr>
          <a:lstStyle/>
          <a:p>
            <a:r>
              <a:rPr lang="en-US" sz="4900" dirty="0"/>
              <a:t>Areas for Potential FWA</a:t>
            </a:r>
            <a:br>
              <a:rPr lang="en-US" sz="4900" dirty="0"/>
            </a:br>
            <a:r>
              <a:rPr lang="en-US" sz="3600" i="1" dirty="0"/>
              <a:t>Not Meeting SBIR/STTR Eligibility Requirements</a:t>
            </a:r>
          </a:p>
        </p:txBody>
      </p:sp>
      <p:sp>
        <p:nvSpPr>
          <p:cNvPr id="3" name="Content Placeholder 2"/>
          <p:cNvSpPr>
            <a:spLocks noGrp="1"/>
          </p:cNvSpPr>
          <p:nvPr>
            <p:ph idx="1"/>
          </p:nvPr>
        </p:nvSpPr>
        <p:spPr/>
        <p:txBody>
          <a:bodyPr>
            <a:normAutofit/>
          </a:bodyPr>
          <a:lstStyle/>
          <a:p>
            <a:pPr marL="287338" lvl="1" indent="-287338" algn="just">
              <a:spcBef>
                <a:spcPts val="1000"/>
              </a:spcBef>
            </a:pPr>
            <a:r>
              <a:rPr lang="en-US" sz="2800" dirty="0"/>
              <a:t>Not 51% (or more) owned by an entity that meets the small business requirements </a:t>
            </a:r>
          </a:p>
          <a:p>
            <a:pPr marL="287338" lvl="1" indent="-287338" algn="just">
              <a:spcBef>
                <a:spcPts val="1000"/>
              </a:spcBef>
            </a:pPr>
            <a:r>
              <a:rPr lang="en-US" sz="2800" dirty="0"/>
              <a:t>Not meeting SBA size </a:t>
            </a:r>
            <a:r>
              <a:rPr lang="en-US" sz="2800" dirty="0" smtClean="0"/>
              <a:t>requirements (less than 500 employees including affiliates)  </a:t>
            </a:r>
            <a:endParaRPr lang="en-US" sz="2800" dirty="0"/>
          </a:p>
          <a:p>
            <a:pPr marL="287338" lvl="1" indent="-287338" algn="just">
              <a:spcBef>
                <a:spcPts val="1000"/>
              </a:spcBef>
            </a:pPr>
            <a:r>
              <a:rPr lang="en-US" sz="2800" dirty="0"/>
              <a:t>Not having adequate facilities to perform the required work</a:t>
            </a:r>
          </a:p>
          <a:p>
            <a:pPr marL="287338" lvl="1" indent="-287338" algn="just">
              <a:spcBef>
                <a:spcPts val="1000"/>
              </a:spcBef>
            </a:pPr>
            <a:r>
              <a:rPr lang="en-US" sz="2800" dirty="0"/>
              <a:t>Does not primarily employ the PI listed in the proposal</a:t>
            </a:r>
          </a:p>
          <a:p>
            <a:pPr marL="287338" lvl="1" indent="-287338" algn="just">
              <a:spcBef>
                <a:spcPts val="1000"/>
              </a:spcBef>
            </a:pPr>
            <a:r>
              <a:rPr lang="en-US" sz="2800" dirty="0" smtClean="0"/>
              <a:t>Subcontracts require Government </a:t>
            </a:r>
            <a:r>
              <a:rPr lang="en-US" sz="2800" dirty="0"/>
              <a:t>approval</a:t>
            </a:r>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426402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Areas for Potential FWA</a:t>
            </a:r>
            <a:br>
              <a:rPr lang="en-US" dirty="0"/>
            </a:br>
            <a:r>
              <a:rPr lang="en-US" sz="3200" i="1" dirty="0"/>
              <a:t>Multiple Agency Payments</a:t>
            </a:r>
          </a:p>
        </p:txBody>
      </p:sp>
      <p:sp>
        <p:nvSpPr>
          <p:cNvPr id="3" name="Content Placeholder 2"/>
          <p:cNvSpPr>
            <a:spLocks noGrp="1"/>
          </p:cNvSpPr>
          <p:nvPr>
            <p:ph idx="1"/>
          </p:nvPr>
        </p:nvSpPr>
        <p:spPr/>
        <p:txBody>
          <a:bodyPr>
            <a:normAutofit/>
          </a:bodyPr>
          <a:lstStyle/>
          <a:p>
            <a:pPr marL="287338" lvl="1" indent="-287338" algn="just">
              <a:spcBef>
                <a:spcPts val="1000"/>
              </a:spcBef>
              <a:spcAft>
                <a:spcPct val="50000"/>
              </a:spcAft>
            </a:pPr>
            <a:r>
              <a:rPr lang="en-US" altLang="en-US" sz="2800" dirty="0"/>
              <a:t>DON will not make awards that duplicate or substantially overlap research funded by other federal agencies, or public or private entities.</a:t>
            </a:r>
          </a:p>
          <a:p>
            <a:pPr marL="287338" lvl="1" indent="-287338">
              <a:spcBef>
                <a:spcPts val="1000"/>
              </a:spcBef>
              <a:spcAft>
                <a:spcPct val="50000"/>
              </a:spcAft>
            </a:pPr>
            <a:r>
              <a:rPr lang="en-US" altLang="en-US" sz="2800" dirty="0"/>
              <a:t>You must disclose whether your company has:</a:t>
            </a:r>
          </a:p>
          <a:p>
            <a:pPr marL="569913" lvl="1" indent="-344488">
              <a:lnSpc>
                <a:spcPct val="80000"/>
              </a:lnSpc>
              <a:spcAft>
                <a:spcPct val="50000"/>
              </a:spcAft>
              <a:buFont typeface="Calibri" panose="020F0502020204030204" pitchFamily="34" charset="0"/>
              <a:buChar char="─"/>
            </a:pPr>
            <a:r>
              <a:rPr lang="en-US" altLang="en-US" dirty="0"/>
              <a:t>Received awards for related work, or </a:t>
            </a:r>
          </a:p>
          <a:p>
            <a:pPr marL="569913" lvl="1" indent="-344488">
              <a:lnSpc>
                <a:spcPct val="80000"/>
              </a:lnSpc>
              <a:spcAft>
                <a:spcPct val="50000"/>
              </a:spcAft>
              <a:buFont typeface="Calibri" panose="020F0502020204030204" pitchFamily="34" charset="0"/>
              <a:buChar char="─"/>
            </a:pPr>
            <a:r>
              <a:rPr lang="en-US" altLang="en-US" dirty="0"/>
              <a:t>Submitted or intends to submit proposals for similar work to any other program.</a:t>
            </a:r>
          </a:p>
          <a:p>
            <a:pPr marL="285750" lvl="0" indent="-285750"/>
            <a:endParaRPr lang="en-US" dirty="0"/>
          </a:p>
          <a:p>
            <a:endParaRPr lang="en-US" sz="4400"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1240594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for Potential FWA</a:t>
            </a:r>
            <a:br>
              <a:rPr lang="en-US" dirty="0"/>
            </a:br>
            <a:r>
              <a:rPr lang="en-US" sz="3200" i="1" dirty="0"/>
              <a:t>Recordkeeping</a:t>
            </a:r>
          </a:p>
        </p:txBody>
      </p:sp>
      <p:sp>
        <p:nvSpPr>
          <p:cNvPr id="3" name="Content Placeholder 2"/>
          <p:cNvSpPr>
            <a:spLocks noGrp="1"/>
          </p:cNvSpPr>
          <p:nvPr>
            <p:ph idx="1"/>
          </p:nvPr>
        </p:nvSpPr>
        <p:spPr/>
        <p:txBody>
          <a:bodyPr>
            <a:normAutofit fontScale="62500" lnSpcReduction="20000"/>
          </a:bodyPr>
          <a:lstStyle/>
          <a:p>
            <a:pPr marL="287338" lvl="1" indent="-287338">
              <a:lnSpc>
                <a:spcPct val="110000"/>
              </a:lnSpc>
              <a:spcBef>
                <a:spcPts val="1000"/>
              </a:spcBef>
              <a:spcAft>
                <a:spcPts val="600"/>
              </a:spcAft>
              <a:buSzPct val="80000"/>
            </a:pPr>
            <a:r>
              <a:rPr lang="en-US" altLang="en-US" sz="4500" dirty="0"/>
              <a:t>Document your budget estimates</a:t>
            </a:r>
          </a:p>
          <a:p>
            <a:pPr marL="569913" lvl="1" indent="-285750">
              <a:lnSpc>
                <a:spcPct val="100000"/>
              </a:lnSpc>
              <a:spcAft>
                <a:spcPct val="30000"/>
              </a:spcAft>
              <a:buFont typeface="Calibri" panose="020F0502020204030204" pitchFamily="34" charset="0"/>
              <a:buChar char="─"/>
            </a:pPr>
            <a:r>
              <a:rPr lang="en-US" altLang="en-US" sz="3200" dirty="0"/>
              <a:t>Retain subcontractor/vendor quotations</a:t>
            </a:r>
          </a:p>
          <a:p>
            <a:pPr marL="569913" lvl="1" indent="-285750">
              <a:lnSpc>
                <a:spcPct val="100000"/>
              </a:lnSpc>
              <a:spcAft>
                <a:spcPct val="30000"/>
              </a:spcAft>
              <a:buFont typeface="Calibri" panose="020F0502020204030204" pitchFamily="34" charset="0"/>
              <a:buChar char="─"/>
            </a:pPr>
            <a:r>
              <a:rPr lang="en-US" altLang="en-US" sz="3200" dirty="0"/>
              <a:t>Notify the </a:t>
            </a:r>
            <a:r>
              <a:rPr lang="en-US" altLang="en-US" sz="3200" dirty="0" smtClean="0"/>
              <a:t>Contracting Officer </a:t>
            </a:r>
            <a:r>
              <a:rPr lang="en-US" altLang="en-US" sz="3200" dirty="0"/>
              <a:t>if circumstances change</a:t>
            </a:r>
          </a:p>
          <a:p>
            <a:pPr marL="287338" lvl="1" indent="-287338">
              <a:lnSpc>
                <a:spcPct val="110000"/>
              </a:lnSpc>
              <a:spcBef>
                <a:spcPts val="1000"/>
              </a:spcBef>
              <a:spcAft>
                <a:spcPts val="600"/>
              </a:spcAft>
              <a:buSzPct val="80000"/>
            </a:pPr>
            <a:r>
              <a:rPr lang="en-US" altLang="en-US" sz="4500" dirty="0"/>
              <a:t>Post-Award: document your expenditures</a:t>
            </a:r>
          </a:p>
          <a:p>
            <a:pPr marL="569913" lvl="1" indent="-344488">
              <a:lnSpc>
                <a:spcPct val="100000"/>
              </a:lnSpc>
              <a:spcAft>
                <a:spcPct val="30000"/>
              </a:spcAft>
              <a:buFont typeface="Calibri" panose="020F0502020204030204" pitchFamily="34" charset="0"/>
              <a:buChar char="─"/>
            </a:pPr>
            <a:r>
              <a:rPr lang="en-US" altLang="en-US" sz="3200" dirty="0"/>
              <a:t>If any budget items were disapproved upon award, do not spend contract funds on those items </a:t>
            </a:r>
          </a:p>
          <a:p>
            <a:pPr marL="569913" lvl="1" indent="-344488">
              <a:lnSpc>
                <a:spcPct val="100000"/>
              </a:lnSpc>
              <a:spcAft>
                <a:spcPct val="30000"/>
              </a:spcAft>
              <a:buFont typeface="Calibri" panose="020F0502020204030204" pitchFamily="34" charset="0"/>
              <a:buChar char="─"/>
            </a:pPr>
            <a:r>
              <a:rPr lang="en-US" altLang="en-US" sz="3200" dirty="0"/>
              <a:t>Account for award funds – </a:t>
            </a:r>
            <a:r>
              <a:rPr lang="en-US" altLang="en-US" sz="3200" b="1" i="1" dirty="0"/>
              <a:t>tracked separately from other funds</a:t>
            </a:r>
            <a:r>
              <a:rPr lang="en-US" altLang="en-US" sz="3200" dirty="0"/>
              <a:t>!</a:t>
            </a:r>
          </a:p>
          <a:p>
            <a:pPr marL="569913" lvl="1" indent="-344488">
              <a:lnSpc>
                <a:spcPct val="100000"/>
              </a:lnSpc>
              <a:spcAft>
                <a:spcPct val="30000"/>
              </a:spcAft>
              <a:buFont typeface="Calibri" panose="020F0502020204030204" pitchFamily="34" charset="0"/>
              <a:buChar char="─"/>
            </a:pPr>
            <a:r>
              <a:rPr lang="en-US" altLang="en-US" sz="3200" dirty="0"/>
              <a:t>Keep good records: receipts, invoices, statements, time records</a:t>
            </a:r>
          </a:p>
          <a:p>
            <a:pPr marL="914400" lvl="2" indent="-284163">
              <a:lnSpc>
                <a:spcPct val="110000"/>
              </a:lnSpc>
              <a:spcBef>
                <a:spcPct val="0"/>
              </a:spcBef>
              <a:spcAft>
                <a:spcPct val="30000"/>
              </a:spcAft>
              <a:buFont typeface="Wingdings" panose="05000000000000000000" pitchFamily="2" charset="2"/>
              <a:buChar char="§"/>
            </a:pPr>
            <a:r>
              <a:rPr lang="en-US" altLang="en-US" sz="3200" b="1" i="1" dirty="0">
                <a:cs typeface="Arial" panose="020B0604020202020204" pitchFamily="34" charset="0"/>
              </a:rPr>
              <a:t>Track DON project time separately from other time!</a:t>
            </a:r>
            <a:endParaRPr lang="en-US" altLang="en-US" sz="3200" dirty="0">
              <a:cs typeface="Arial" panose="020B0604020202020204" pitchFamily="34" charset="0"/>
            </a:endParaRPr>
          </a:p>
          <a:p>
            <a:pPr marL="569913" lvl="1" indent="-344488">
              <a:lnSpc>
                <a:spcPct val="100000"/>
              </a:lnSpc>
              <a:spcAft>
                <a:spcPct val="30000"/>
              </a:spcAft>
              <a:buFont typeface="Calibri" panose="020F0502020204030204" pitchFamily="34" charset="0"/>
              <a:buChar char="─"/>
            </a:pPr>
            <a:r>
              <a:rPr lang="en-US" altLang="en-US" sz="3200" dirty="0"/>
              <a:t>Under Phase II, report actual expenditures accurately!</a:t>
            </a:r>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1964307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for Potential FWA</a:t>
            </a:r>
            <a:br>
              <a:rPr lang="en-US" dirty="0"/>
            </a:br>
            <a:r>
              <a:rPr lang="en-US" sz="3200" i="1" dirty="0"/>
              <a:t>Recordkeeping</a:t>
            </a:r>
            <a:endParaRPr lang="en-US" i="1" dirty="0"/>
          </a:p>
        </p:txBody>
      </p:sp>
      <p:sp>
        <p:nvSpPr>
          <p:cNvPr id="3" name="Content Placeholder 2"/>
          <p:cNvSpPr>
            <a:spLocks noGrp="1"/>
          </p:cNvSpPr>
          <p:nvPr>
            <p:ph idx="1"/>
          </p:nvPr>
        </p:nvSpPr>
        <p:spPr/>
        <p:txBody>
          <a:bodyPr>
            <a:normAutofit fontScale="92500" lnSpcReduction="10000"/>
          </a:bodyPr>
          <a:lstStyle/>
          <a:p>
            <a:pPr algn="just"/>
            <a:r>
              <a:rPr lang="en-US" dirty="0"/>
              <a:t>Accurate recordkeeping is the key to protecting the SBC and its responsible parties from the potentially detrimental consequences of FWA.</a:t>
            </a:r>
          </a:p>
          <a:p>
            <a:r>
              <a:rPr lang="en-US" dirty="0"/>
              <a:t>Record and keep:</a:t>
            </a:r>
          </a:p>
          <a:p>
            <a:pPr marL="569913" lvl="1" indent="-285750">
              <a:buFont typeface="Calibri" panose="020F0502020204030204" pitchFamily="34" charset="0"/>
              <a:buChar char="─"/>
            </a:pPr>
            <a:r>
              <a:rPr lang="en-US" dirty="0"/>
              <a:t>timesheets for hours worked by </a:t>
            </a:r>
            <a:r>
              <a:rPr lang="en-US" b="1" dirty="0"/>
              <a:t>ALL</a:t>
            </a:r>
            <a:r>
              <a:rPr lang="en-US" dirty="0"/>
              <a:t> involved employees.</a:t>
            </a:r>
          </a:p>
          <a:p>
            <a:pPr marL="569913" lvl="1" indent="-285750">
              <a:buFont typeface="Calibri" panose="020F0502020204030204" pitchFamily="34" charset="0"/>
              <a:buChar char="─"/>
            </a:pPr>
            <a:r>
              <a:rPr lang="en-US" b="1" dirty="0"/>
              <a:t>all</a:t>
            </a:r>
            <a:r>
              <a:rPr lang="en-US" dirty="0"/>
              <a:t> financial receipts, invoices and statements for expenses related to the project. </a:t>
            </a:r>
          </a:p>
          <a:p>
            <a:pPr marL="569913" lvl="1" indent="-285750">
              <a:buFont typeface="Calibri" panose="020F0502020204030204" pitchFamily="34" charset="0"/>
              <a:buChar char="─"/>
            </a:pPr>
            <a:r>
              <a:rPr lang="en-US" dirty="0"/>
              <a:t>applicable laboratory notebooks from research institutions</a:t>
            </a:r>
          </a:p>
          <a:p>
            <a:pPr marL="569913" lvl="1" indent="-285750">
              <a:buFont typeface="Calibri" panose="020F0502020204030204" pitchFamily="34" charset="0"/>
              <a:buChar char="─"/>
            </a:pPr>
            <a:r>
              <a:rPr lang="en-US" dirty="0"/>
              <a:t>agreements for use of research facilities.</a:t>
            </a:r>
          </a:p>
          <a:p>
            <a:pPr marL="569913" lvl="1" indent="-285750">
              <a:buFont typeface="Calibri" panose="020F0502020204030204" pitchFamily="34" charset="0"/>
              <a:buChar char="─"/>
            </a:pPr>
            <a:r>
              <a:rPr lang="en-US" dirty="0"/>
              <a:t>research institution personnel logs on project assistance by staff and/or students. </a:t>
            </a:r>
          </a:p>
          <a:p>
            <a:pPr marL="569913" lvl="1" indent="-285750">
              <a:buFont typeface="Calibri" panose="020F0502020204030204" pitchFamily="34" charset="0"/>
              <a:buChar char="─"/>
            </a:pPr>
            <a:r>
              <a:rPr lang="en-US" dirty="0"/>
              <a:t>project status updates, including successes/failures.</a:t>
            </a:r>
          </a:p>
          <a:p>
            <a:endParaRPr lang="en-US"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2941426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for Potential FWA</a:t>
            </a:r>
            <a:br>
              <a:rPr lang="en-US" dirty="0"/>
            </a:br>
            <a:r>
              <a:rPr lang="en-US" sz="3200" i="1" dirty="0"/>
              <a:t>Firm Fixed Price Awards</a:t>
            </a:r>
            <a:endParaRPr lang="en-US" i="1" dirty="0"/>
          </a:p>
        </p:txBody>
      </p:sp>
      <p:sp>
        <p:nvSpPr>
          <p:cNvPr id="3" name="Content Placeholder 2"/>
          <p:cNvSpPr>
            <a:spLocks noGrp="1"/>
          </p:cNvSpPr>
          <p:nvPr>
            <p:ph idx="1"/>
          </p:nvPr>
        </p:nvSpPr>
        <p:spPr/>
        <p:txBody>
          <a:bodyPr>
            <a:normAutofit fontScale="77500" lnSpcReduction="20000"/>
          </a:bodyPr>
          <a:lstStyle/>
          <a:p>
            <a:pPr>
              <a:lnSpc>
                <a:spcPct val="100000"/>
              </a:lnSpc>
            </a:pPr>
            <a:r>
              <a:rPr lang="en-US" altLang="en-US" sz="3400" dirty="0"/>
              <a:t>Fixed Amount Award </a:t>
            </a:r>
            <a:r>
              <a:rPr lang="en-US" altLang="en-US" sz="3400" dirty="0">
                <a:solidFill>
                  <a:srgbClr val="FF0000"/>
                </a:solidFill>
              </a:rPr>
              <a:t>≠</a:t>
            </a:r>
            <a:r>
              <a:rPr lang="en-US" altLang="en-US" sz="3400" dirty="0"/>
              <a:t> Free Money. </a:t>
            </a:r>
          </a:p>
          <a:p>
            <a:pPr>
              <a:lnSpc>
                <a:spcPct val="100000"/>
              </a:lnSpc>
            </a:pPr>
            <a:r>
              <a:rPr lang="en-US" altLang="en-US" sz="3400" dirty="0"/>
              <a:t>You are responsible for the proper use of </a:t>
            </a:r>
            <a:r>
              <a:rPr lang="en-US" altLang="en-US" sz="3400" dirty="0" smtClean="0"/>
              <a:t>funds.</a:t>
            </a:r>
            <a:endParaRPr lang="en-US" altLang="en-US" sz="3400" dirty="0"/>
          </a:p>
          <a:p>
            <a:pPr marL="569913" lvl="1" indent="-285750">
              <a:lnSpc>
                <a:spcPct val="100000"/>
              </a:lnSpc>
              <a:buFont typeface="Calibri" panose="020F0502020204030204" pitchFamily="34" charset="0"/>
              <a:buChar char="─"/>
            </a:pPr>
            <a:r>
              <a:rPr lang="en-US" altLang="en-US" sz="3100" dirty="0" smtClean="0"/>
              <a:t>DON </a:t>
            </a:r>
            <a:r>
              <a:rPr lang="en-US" altLang="en-US" sz="3100" dirty="0"/>
              <a:t>anticipates that the full award amount will be paid without regard to the actual cost subsequently incurred. Payment of this amount, however, is subject to compliance with the award terms and conditions.</a:t>
            </a:r>
          </a:p>
          <a:p>
            <a:pPr marL="569913" lvl="1" indent="-285750">
              <a:lnSpc>
                <a:spcPct val="100000"/>
              </a:lnSpc>
              <a:spcAft>
                <a:spcPct val="30000"/>
              </a:spcAft>
              <a:buFont typeface="Calibri" panose="020F0502020204030204" pitchFamily="34" charset="0"/>
              <a:buChar char="─"/>
            </a:pPr>
            <a:r>
              <a:rPr lang="en-US" altLang="en-US" sz="3100" dirty="0"/>
              <a:t>If estimated total expenditures are significantly less than the award amount, </a:t>
            </a:r>
            <a:r>
              <a:rPr lang="en-US" altLang="en-US" sz="3100" dirty="0" smtClean="0"/>
              <a:t>DON </a:t>
            </a:r>
            <a:r>
              <a:rPr lang="en-US" altLang="en-US" sz="3100" dirty="0"/>
              <a:t>reserves the right to renegotiate the amount of this award.</a:t>
            </a:r>
          </a:p>
          <a:p>
            <a:pPr>
              <a:lnSpc>
                <a:spcPct val="100000"/>
              </a:lnSpc>
              <a:spcAft>
                <a:spcPct val="30000"/>
              </a:spcAft>
            </a:pPr>
            <a:r>
              <a:rPr lang="en-US" altLang="en-US" sz="3400" dirty="0"/>
              <a:t>You can only spend </a:t>
            </a:r>
            <a:r>
              <a:rPr lang="en-US" altLang="en-US" sz="3400" dirty="0" smtClean="0"/>
              <a:t>DON </a:t>
            </a:r>
            <a:r>
              <a:rPr lang="en-US" altLang="en-US" sz="3400" dirty="0"/>
              <a:t>award funds on the project and allowable costs! </a:t>
            </a:r>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2908254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5930" y="365126"/>
            <a:ext cx="6789420" cy="1225679"/>
          </a:xfrm>
        </p:spPr>
        <p:txBody>
          <a:bodyPr>
            <a:normAutofit fontScale="90000"/>
          </a:bodyPr>
          <a:lstStyle/>
          <a:p>
            <a:r>
              <a:rPr lang="en-US" sz="4900" dirty="0"/>
              <a:t>Areas for Potential FWA</a:t>
            </a:r>
            <a:br>
              <a:rPr lang="en-US" sz="4900" dirty="0"/>
            </a:br>
            <a:r>
              <a:rPr lang="en-US" sz="3600" i="1" dirty="0"/>
              <a:t>Costs</a:t>
            </a:r>
          </a:p>
        </p:txBody>
      </p:sp>
      <p:sp>
        <p:nvSpPr>
          <p:cNvPr id="3" name="Content Placeholder 2"/>
          <p:cNvSpPr>
            <a:spLocks noGrp="1"/>
          </p:cNvSpPr>
          <p:nvPr>
            <p:ph idx="1"/>
          </p:nvPr>
        </p:nvSpPr>
        <p:spPr>
          <a:xfrm>
            <a:off x="628650" y="2042795"/>
            <a:ext cx="7886700" cy="4351338"/>
          </a:xfrm>
        </p:spPr>
        <p:txBody>
          <a:bodyPr>
            <a:normAutofit/>
          </a:bodyPr>
          <a:lstStyle/>
          <a:p>
            <a:pPr>
              <a:lnSpc>
                <a:spcPct val="80000"/>
              </a:lnSpc>
            </a:pPr>
            <a:r>
              <a:rPr lang="en-US" dirty="0"/>
              <a:t>Allowable costs do not include:</a:t>
            </a:r>
          </a:p>
          <a:p>
            <a:pPr marL="630238" lvl="1" indent="-404813">
              <a:lnSpc>
                <a:spcPct val="80000"/>
              </a:lnSpc>
              <a:buFont typeface="Calibri" panose="020F0502020204030204" pitchFamily="34" charset="0"/>
              <a:buChar char="─"/>
            </a:pPr>
            <a:r>
              <a:rPr lang="en-US" dirty="0"/>
              <a:t>Personal credit card debt</a:t>
            </a:r>
          </a:p>
          <a:p>
            <a:pPr marL="630238" lvl="1" indent="-404813">
              <a:lnSpc>
                <a:spcPct val="80000"/>
              </a:lnSpc>
              <a:buFont typeface="Calibri" panose="020F0502020204030204" pitchFamily="34" charset="0"/>
              <a:buChar char="─"/>
            </a:pPr>
            <a:r>
              <a:rPr lang="en-US" dirty="0"/>
              <a:t>Vacations</a:t>
            </a:r>
          </a:p>
          <a:p>
            <a:pPr marL="630238" lvl="1" indent="-404813">
              <a:lnSpc>
                <a:spcPct val="80000"/>
              </a:lnSpc>
              <a:buFont typeface="Calibri" panose="020F0502020204030204" pitchFamily="34" charset="0"/>
              <a:buChar char="─"/>
            </a:pPr>
            <a:r>
              <a:rPr lang="en-US" dirty="0"/>
              <a:t>Home mortgage payments</a:t>
            </a:r>
          </a:p>
          <a:p>
            <a:pPr marL="630238" lvl="1" indent="-404813">
              <a:lnSpc>
                <a:spcPct val="80000"/>
              </a:lnSpc>
              <a:buFont typeface="Calibri" panose="020F0502020204030204" pitchFamily="34" charset="0"/>
              <a:buChar char="─"/>
            </a:pPr>
            <a:r>
              <a:rPr lang="en-US" dirty="0"/>
              <a:t>Childcare bills</a:t>
            </a:r>
          </a:p>
          <a:p>
            <a:pPr marL="630238" lvl="1" indent="-404813">
              <a:lnSpc>
                <a:spcPct val="80000"/>
              </a:lnSpc>
              <a:buFont typeface="Calibri" panose="020F0502020204030204" pitchFamily="34" charset="0"/>
              <a:buChar char="─"/>
            </a:pPr>
            <a:r>
              <a:rPr lang="en-US" dirty="0"/>
              <a:t>A spouse’s or employees’ speeding tickets</a:t>
            </a:r>
          </a:p>
          <a:p>
            <a:pPr marL="630238" lvl="1" indent="-404813">
              <a:lnSpc>
                <a:spcPct val="80000"/>
              </a:lnSpc>
              <a:buFont typeface="Calibri" panose="020F0502020204030204" pitchFamily="34" charset="0"/>
              <a:buChar char="─"/>
            </a:pPr>
            <a:r>
              <a:rPr lang="en-US" dirty="0"/>
              <a:t>A new home</a:t>
            </a:r>
          </a:p>
          <a:p>
            <a:pPr marL="630238" lvl="1" indent="-404813">
              <a:lnSpc>
                <a:spcPct val="80000"/>
              </a:lnSpc>
              <a:buFont typeface="Calibri" panose="020F0502020204030204" pitchFamily="34" charset="0"/>
              <a:buChar char="─"/>
            </a:pPr>
            <a:r>
              <a:rPr lang="en-US" dirty="0"/>
              <a:t>Personal investments</a:t>
            </a:r>
          </a:p>
          <a:p>
            <a:pPr marL="630238" lvl="1" indent="-404813">
              <a:lnSpc>
                <a:spcPct val="80000"/>
              </a:lnSpc>
              <a:buFont typeface="Calibri" panose="020F0502020204030204" pitchFamily="34" charset="0"/>
              <a:buChar char="─"/>
            </a:pPr>
            <a:r>
              <a:rPr lang="en-US" dirty="0"/>
              <a:t>Personal car repairs and maintenance</a:t>
            </a:r>
          </a:p>
          <a:p>
            <a:pPr marL="630238" lvl="1" indent="-404813">
              <a:lnSpc>
                <a:spcPct val="80000"/>
              </a:lnSpc>
              <a:buFont typeface="Calibri" panose="020F0502020204030204" pitchFamily="34" charset="0"/>
              <a:buChar char="─"/>
            </a:pPr>
            <a:r>
              <a:rPr lang="en-US" dirty="0"/>
              <a:t>Jewelry and clothing</a:t>
            </a:r>
          </a:p>
          <a:p>
            <a:pPr lvl="1"/>
            <a:endParaRPr lang="en-US" sz="2800"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4175653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Areas for Potential FWA</a:t>
            </a:r>
            <a:br>
              <a:rPr lang="en-US" dirty="0"/>
            </a:br>
            <a:r>
              <a:rPr lang="en-US" sz="3200" i="1" dirty="0"/>
              <a:t>Indirect Costs</a:t>
            </a:r>
            <a:endParaRPr lang="en-US" i="1" dirty="0"/>
          </a:p>
        </p:txBody>
      </p:sp>
      <p:sp>
        <p:nvSpPr>
          <p:cNvPr id="3" name="Content Placeholder 2"/>
          <p:cNvSpPr>
            <a:spLocks noGrp="1"/>
          </p:cNvSpPr>
          <p:nvPr>
            <p:ph idx="1"/>
          </p:nvPr>
        </p:nvSpPr>
        <p:spPr/>
        <p:txBody>
          <a:bodyPr>
            <a:noAutofit/>
          </a:bodyPr>
          <a:lstStyle/>
          <a:p>
            <a:pPr>
              <a:spcAft>
                <a:spcPct val="30000"/>
              </a:spcAft>
              <a:defRPr/>
            </a:pPr>
            <a:r>
              <a:rPr lang="en-US" altLang="en-US" sz="2500" dirty="0"/>
              <a:t>Indirect costs are </a:t>
            </a:r>
            <a:r>
              <a:rPr lang="en-US" altLang="en-US" sz="2500" b="1" i="1" dirty="0"/>
              <a:t>not</a:t>
            </a:r>
            <a:r>
              <a:rPr lang="en-US" altLang="en-US" sz="2500" dirty="0"/>
              <a:t> a piggybank.</a:t>
            </a:r>
          </a:p>
          <a:p>
            <a:pPr>
              <a:spcAft>
                <a:spcPct val="30000"/>
              </a:spcAft>
              <a:defRPr/>
            </a:pPr>
            <a:r>
              <a:rPr lang="en-US" altLang="en-US" sz="2500" dirty="0"/>
              <a:t>An SBC can spend legitimate indirect cost money on any general business expenses not prohibited by the BAA or contract conditions.</a:t>
            </a:r>
          </a:p>
          <a:p>
            <a:pPr>
              <a:spcAft>
                <a:spcPct val="30000"/>
              </a:spcAft>
              <a:defRPr/>
            </a:pPr>
            <a:r>
              <a:rPr lang="en-US" altLang="en-US" sz="2500" dirty="0"/>
              <a:t>However, </a:t>
            </a:r>
            <a:r>
              <a:rPr lang="en-US" altLang="en-US" sz="2500" b="1" i="1" dirty="0"/>
              <a:t>legitimate</a:t>
            </a:r>
            <a:r>
              <a:rPr lang="en-US" altLang="en-US" sz="2500" dirty="0"/>
              <a:t> indirect costs are a percentage of  </a:t>
            </a:r>
            <a:r>
              <a:rPr lang="en-US" altLang="en-US" sz="2500" b="1" i="1" dirty="0"/>
              <a:t>legitimate </a:t>
            </a:r>
            <a:r>
              <a:rPr lang="en-US" altLang="en-US" sz="2500" dirty="0"/>
              <a:t>direct costs.</a:t>
            </a:r>
          </a:p>
          <a:p>
            <a:pPr>
              <a:spcAft>
                <a:spcPct val="30000"/>
              </a:spcAft>
              <a:defRPr/>
            </a:pPr>
            <a:r>
              <a:rPr lang="en-US" altLang="en-US" sz="2500" dirty="0"/>
              <a:t>An SBC </a:t>
            </a:r>
            <a:r>
              <a:rPr lang="en-US" altLang="en-US" sz="2500" b="1" i="1" dirty="0"/>
              <a:t>cannot</a:t>
            </a:r>
            <a:r>
              <a:rPr lang="en-US" altLang="en-US" sz="2500" dirty="0"/>
              <a:t> charge indirect costs on </a:t>
            </a:r>
            <a:r>
              <a:rPr lang="en-US" altLang="en-US" sz="2500" b="1" i="1" dirty="0"/>
              <a:t>unallowable</a:t>
            </a:r>
            <a:r>
              <a:rPr lang="en-US" altLang="en-US" sz="2500" dirty="0"/>
              <a:t> direct costs.</a:t>
            </a:r>
          </a:p>
          <a:p>
            <a:pPr>
              <a:spcAft>
                <a:spcPct val="30000"/>
              </a:spcAft>
              <a:defRPr/>
            </a:pPr>
            <a:r>
              <a:rPr lang="en-US" altLang="en-US" sz="2500" dirty="0"/>
              <a:t>An SBC </a:t>
            </a:r>
            <a:r>
              <a:rPr lang="en-US" altLang="en-US" sz="2500" b="1" i="1" dirty="0"/>
              <a:t>cannot </a:t>
            </a:r>
            <a:r>
              <a:rPr lang="en-US" altLang="en-US" sz="2500" dirty="0"/>
              <a:t>charge fringe benefits for </a:t>
            </a:r>
            <a:r>
              <a:rPr lang="en-US" altLang="en-US" sz="2500" b="1" i="1" dirty="0"/>
              <a:t>unallowable</a:t>
            </a:r>
            <a:r>
              <a:rPr lang="en-US" altLang="en-US" sz="2500" dirty="0"/>
              <a:t> salary charges.</a:t>
            </a:r>
          </a:p>
          <a:p>
            <a:pPr marL="234950" lvl="0" indent="-234950"/>
            <a:endParaRPr lang="en-US" sz="2500" dirty="0"/>
          </a:p>
          <a:p>
            <a:endParaRPr lang="en-US" sz="2500"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561107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Areas </a:t>
            </a:r>
            <a:r>
              <a:rPr lang="en-US" dirty="0"/>
              <a:t>for Potential FWA</a:t>
            </a:r>
            <a:br>
              <a:rPr lang="en-US" dirty="0"/>
            </a:br>
            <a:r>
              <a:rPr lang="en-US" sz="3200" i="1" dirty="0"/>
              <a:t>Work Requirements</a:t>
            </a:r>
            <a:endParaRPr lang="en-US" i="1" dirty="0"/>
          </a:p>
        </p:txBody>
      </p:sp>
      <p:sp>
        <p:nvSpPr>
          <p:cNvPr id="3" name="Content Placeholder 2"/>
          <p:cNvSpPr>
            <a:spLocks noGrp="1"/>
          </p:cNvSpPr>
          <p:nvPr>
            <p:ph idx="1"/>
          </p:nvPr>
        </p:nvSpPr>
        <p:spPr/>
        <p:txBody>
          <a:bodyPr>
            <a:normAutofit fontScale="92500" lnSpcReduction="10000"/>
          </a:bodyPr>
          <a:lstStyle/>
          <a:p>
            <a:pPr algn="just">
              <a:lnSpc>
                <a:spcPct val="100000"/>
              </a:lnSpc>
              <a:spcAft>
                <a:spcPct val="30000"/>
              </a:spcAft>
              <a:defRPr/>
            </a:pPr>
            <a:r>
              <a:rPr lang="en-US" altLang="en-US" dirty="0"/>
              <a:t>SBIR: at least two-thirds of the work must be performed by the </a:t>
            </a:r>
            <a:r>
              <a:rPr lang="en-US" altLang="en-US" dirty="0" smtClean="0"/>
              <a:t>SBC in Phase I and at least one-half of the work in Phase II.</a:t>
            </a:r>
            <a:endParaRPr lang="en-US" altLang="en-US" dirty="0"/>
          </a:p>
          <a:p>
            <a:pPr algn="just">
              <a:lnSpc>
                <a:spcPct val="100000"/>
              </a:lnSpc>
              <a:spcAft>
                <a:spcPct val="30000"/>
              </a:spcAft>
              <a:defRPr/>
            </a:pPr>
            <a:r>
              <a:rPr lang="en-US" altLang="en-US" dirty="0"/>
              <a:t>STTR: </a:t>
            </a:r>
            <a:r>
              <a:rPr lang="en-US" altLang="en-US" dirty="0" smtClean="0"/>
              <a:t>for both Phase I and II, at </a:t>
            </a:r>
            <a:r>
              <a:rPr lang="en-US" altLang="en-US" dirty="0"/>
              <a:t>least 40% of the work must be performed by the SBC and at least 30% of the work must be performed by a </a:t>
            </a:r>
            <a:r>
              <a:rPr lang="en-US" dirty="0"/>
              <a:t>single partnering </a:t>
            </a:r>
            <a:r>
              <a:rPr lang="en-US" dirty="0" smtClean="0"/>
              <a:t>Research Institution</a:t>
            </a:r>
            <a:r>
              <a:rPr lang="en-US" dirty="0"/>
              <a:t>.</a:t>
            </a:r>
            <a:endParaRPr lang="en-US" altLang="en-US" dirty="0"/>
          </a:p>
          <a:p>
            <a:pPr>
              <a:lnSpc>
                <a:spcPct val="100000"/>
              </a:lnSpc>
              <a:spcAft>
                <a:spcPct val="30000"/>
              </a:spcAft>
              <a:defRPr/>
            </a:pPr>
            <a:r>
              <a:rPr lang="en-US" altLang="en-US" dirty="0"/>
              <a:t>Work performed in a university lab is NOT performed by the company – even if it is performed by the PI – unless there is a formal agreement in place!</a:t>
            </a:r>
          </a:p>
          <a:p>
            <a:endParaRPr lang="en-US"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3799446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Areas for Potential </a:t>
            </a:r>
            <a:r>
              <a:rPr lang="en-US" dirty="0" smtClean="0"/>
              <a:t>FWA</a:t>
            </a:r>
            <a:r>
              <a:rPr lang="en-US" dirty="0"/>
              <a:t/>
            </a:r>
            <a:br>
              <a:rPr lang="en-US" dirty="0"/>
            </a:br>
            <a:r>
              <a:rPr lang="en-US" sz="3200" i="1" dirty="0"/>
              <a:t>PI Work Requirements</a:t>
            </a:r>
          </a:p>
        </p:txBody>
      </p:sp>
      <p:sp>
        <p:nvSpPr>
          <p:cNvPr id="3" name="Content Placeholder 2"/>
          <p:cNvSpPr>
            <a:spLocks noGrp="1"/>
          </p:cNvSpPr>
          <p:nvPr>
            <p:ph idx="1"/>
          </p:nvPr>
        </p:nvSpPr>
        <p:spPr/>
        <p:txBody>
          <a:bodyPr>
            <a:noAutofit/>
          </a:bodyPr>
          <a:lstStyle/>
          <a:p>
            <a:pPr algn="just">
              <a:lnSpc>
                <a:spcPct val="100000"/>
              </a:lnSpc>
              <a:spcAft>
                <a:spcPct val="30000"/>
              </a:spcAft>
              <a:defRPr/>
            </a:pPr>
            <a:r>
              <a:rPr lang="en-US" altLang="en-US" sz="2600" dirty="0" smtClean="0"/>
              <a:t>SBIR:  PI’s </a:t>
            </a:r>
            <a:r>
              <a:rPr lang="en-US" altLang="en-US" sz="2600" dirty="0"/>
              <a:t>primary employment must be with the </a:t>
            </a:r>
            <a:r>
              <a:rPr lang="en-US" altLang="en-US" sz="2600" dirty="0" smtClean="0"/>
              <a:t>SBC at </a:t>
            </a:r>
            <a:r>
              <a:rPr lang="en-US" altLang="en-US" sz="2600" dirty="0"/>
              <a:t>the time of award, and throughout the award </a:t>
            </a:r>
            <a:r>
              <a:rPr lang="en-US" altLang="en-US" sz="2600" dirty="0" smtClean="0"/>
              <a:t>period.  Primary </a:t>
            </a:r>
            <a:r>
              <a:rPr lang="en-US" altLang="en-US" sz="2600" dirty="0"/>
              <a:t>employment is defined as 51% employed by the </a:t>
            </a:r>
            <a:r>
              <a:rPr lang="en-US" altLang="en-US" sz="2600" dirty="0" smtClean="0"/>
              <a:t>SBC. Full </a:t>
            </a:r>
            <a:r>
              <a:rPr lang="en-US" altLang="en-US" sz="2600" dirty="0"/>
              <a:t>time work week </a:t>
            </a:r>
            <a:r>
              <a:rPr lang="en-US" altLang="en-US" sz="2600" dirty="0" smtClean="0"/>
              <a:t>is normally </a:t>
            </a:r>
            <a:r>
              <a:rPr lang="en-US" altLang="en-US" sz="2600" dirty="0"/>
              <a:t>40 </a:t>
            </a:r>
            <a:r>
              <a:rPr lang="en-US" altLang="en-US" sz="2600" dirty="0" smtClean="0"/>
              <a:t>hours; employment </a:t>
            </a:r>
            <a:r>
              <a:rPr lang="en-US" altLang="en-US" sz="2600" dirty="0"/>
              <a:t>elsewhere of greater than 19.6 hours </a:t>
            </a:r>
            <a:r>
              <a:rPr lang="en-US" altLang="en-US" sz="2600" dirty="0" smtClean="0"/>
              <a:t>is in </a:t>
            </a:r>
            <a:r>
              <a:rPr lang="en-US" altLang="en-US" sz="2600" dirty="0"/>
              <a:t>conflict with this requirement.</a:t>
            </a:r>
          </a:p>
          <a:p>
            <a:pPr algn="just">
              <a:lnSpc>
                <a:spcPct val="100000"/>
              </a:lnSpc>
              <a:spcAft>
                <a:spcPct val="30000"/>
              </a:spcAft>
              <a:defRPr/>
            </a:pPr>
            <a:r>
              <a:rPr lang="en-US" altLang="en-US" sz="2600" dirty="0" smtClean="0"/>
              <a:t>STTR: PI may be employed with the firm or the Research Institution.  </a:t>
            </a:r>
          </a:p>
          <a:p>
            <a:pPr algn="just">
              <a:lnSpc>
                <a:spcPct val="100000"/>
              </a:lnSpc>
              <a:spcAft>
                <a:spcPct val="30000"/>
              </a:spcAft>
              <a:defRPr/>
            </a:pPr>
            <a:r>
              <a:rPr lang="en-US" altLang="en-US" sz="2600" dirty="0" smtClean="0"/>
              <a:t>Change </a:t>
            </a:r>
            <a:r>
              <a:rPr lang="en-US" altLang="en-US" sz="2600" dirty="0"/>
              <a:t>of PI requires written request to the Contracting Officer </a:t>
            </a:r>
            <a:r>
              <a:rPr lang="en-US" altLang="en-US" sz="2600" b="1" i="1" dirty="0" smtClean="0"/>
              <a:t>followed by</a:t>
            </a:r>
            <a:r>
              <a:rPr lang="en-US" altLang="en-US" sz="2600" dirty="0" smtClean="0"/>
              <a:t> </a:t>
            </a:r>
            <a:r>
              <a:rPr lang="en-US" altLang="en-US" sz="2600" dirty="0"/>
              <a:t>written </a:t>
            </a:r>
            <a:r>
              <a:rPr lang="en-US" altLang="en-US" sz="2600" dirty="0" smtClean="0"/>
              <a:t>approval.</a:t>
            </a:r>
            <a:endParaRPr lang="en-US" altLang="en-US" sz="2600"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338704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Fraud, </a:t>
            </a:r>
            <a:r>
              <a:rPr lang="en-US" dirty="0" smtClean="0"/>
              <a:t>Waste, </a:t>
            </a:r>
            <a:r>
              <a:rPr lang="en-US" dirty="0"/>
              <a:t>and Abuse</a:t>
            </a:r>
            <a:br>
              <a:rPr lang="en-US" dirty="0"/>
            </a:br>
            <a:r>
              <a:rPr lang="en-US" dirty="0"/>
              <a:t>Tutorial </a:t>
            </a:r>
            <a:r>
              <a:rPr lang="en-US" dirty="0" smtClean="0"/>
              <a:t>Instructions</a:t>
            </a:r>
            <a:endParaRPr lang="en-US" dirty="0"/>
          </a:p>
        </p:txBody>
      </p:sp>
      <p:sp>
        <p:nvSpPr>
          <p:cNvPr id="3" name="Content Placeholder 2"/>
          <p:cNvSpPr>
            <a:spLocks noGrp="1"/>
          </p:cNvSpPr>
          <p:nvPr>
            <p:ph idx="1"/>
          </p:nvPr>
        </p:nvSpPr>
        <p:spPr>
          <a:xfrm>
            <a:off x="628650" y="1839481"/>
            <a:ext cx="7886700" cy="4907688"/>
          </a:xfrm>
        </p:spPr>
        <p:txBody>
          <a:bodyPr>
            <a:normAutofit/>
          </a:bodyPr>
          <a:lstStyle/>
          <a:p>
            <a:pPr>
              <a:spcBef>
                <a:spcPts val="600"/>
              </a:spcBef>
            </a:pPr>
            <a:r>
              <a:rPr lang="en-US" sz="2400" dirty="0" smtClean="0"/>
              <a:t>Signature on page 1 indicates agreement with the certification statement shown.</a:t>
            </a:r>
          </a:p>
          <a:p>
            <a:pPr>
              <a:spcBef>
                <a:spcPts val="600"/>
              </a:spcBef>
            </a:pPr>
            <a:r>
              <a:rPr lang="en-US" sz="2400" dirty="0" smtClean="0"/>
              <a:t>Save </a:t>
            </a:r>
            <a:r>
              <a:rPr lang="en-US" sz="2400" dirty="0"/>
              <a:t>completed file as a PDF and upload it to: </a:t>
            </a:r>
            <a:r>
              <a:rPr lang="en-US" sz="2400" u="sng" dirty="0">
                <a:hlinkClick r:id="rId2"/>
              </a:rPr>
              <a:t>https://www.navysbirprogram.com/navydeliverables/</a:t>
            </a:r>
            <a:r>
              <a:rPr lang="en-US" sz="2400" dirty="0"/>
              <a:t> in accordance with due date requirements specified in the DON SBIR/STTR contract.</a:t>
            </a:r>
          </a:p>
          <a:p>
            <a:pPr>
              <a:spcBef>
                <a:spcPts val="600"/>
              </a:spcBef>
            </a:pPr>
            <a:r>
              <a:rPr lang="en-US" sz="2400" dirty="0"/>
              <a:t>Use the “FWA Certification” deliverable label during the upload process.</a:t>
            </a:r>
          </a:p>
          <a:p>
            <a:pPr>
              <a:spcBef>
                <a:spcPts val="600"/>
              </a:spcBef>
            </a:pPr>
            <a:r>
              <a:rPr lang="en-US" sz="2400" dirty="0" smtClean="0"/>
              <a:t>Email </a:t>
            </a:r>
            <a:r>
              <a:rPr lang="en-US" sz="2400" dirty="0"/>
              <a:t>a copy of the file to </a:t>
            </a:r>
            <a:r>
              <a:rPr lang="en-US" sz="2400" dirty="0" smtClean="0"/>
              <a:t>the Technical Point of Contact </a:t>
            </a:r>
            <a:r>
              <a:rPr lang="en-US" sz="2400" smtClean="0"/>
              <a:t>(TPOC) identified </a:t>
            </a:r>
            <a:r>
              <a:rPr lang="en-US" sz="2400" dirty="0" smtClean="0"/>
              <a:t>in the contract. </a:t>
            </a:r>
            <a:endParaRPr lang="en-US" sz="2400" dirty="0"/>
          </a:p>
          <a:p>
            <a:pPr>
              <a:spcBef>
                <a:spcPts val="600"/>
              </a:spcBef>
            </a:pPr>
            <a:r>
              <a:rPr lang="en-US" sz="2400" dirty="0"/>
              <a:t>Maximum file size is limited to 25MB</a:t>
            </a:r>
            <a:r>
              <a:rPr lang="en-US" sz="2400" dirty="0" smtClean="0"/>
              <a:t>.</a:t>
            </a:r>
            <a:endParaRPr lang="en-US" sz="2000" dirty="0"/>
          </a:p>
        </p:txBody>
      </p:sp>
    </p:spTree>
    <p:extLst>
      <p:ext uri="{BB962C8B-B14F-4D97-AF65-F5344CB8AC3E}">
        <p14:creationId xmlns:p14="http://schemas.microsoft.com/office/powerpoint/2010/main" val="21390063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Areas for Potential FWA</a:t>
            </a:r>
            <a:br>
              <a:rPr lang="en-US" dirty="0"/>
            </a:br>
            <a:r>
              <a:rPr lang="en-US" sz="3200" i="1" dirty="0" smtClean="0"/>
              <a:t>Technical Proposal Content</a:t>
            </a:r>
            <a:endParaRPr lang="en-US" i="1" dirty="0"/>
          </a:p>
        </p:txBody>
      </p:sp>
      <p:sp>
        <p:nvSpPr>
          <p:cNvPr id="3" name="Content Placeholder 2"/>
          <p:cNvSpPr>
            <a:spLocks noGrp="1"/>
          </p:cNvSpPr>
          <p:nvPr>
            <p:ph idx="1"/>
          </p:nvPr>
        </p:nvSpPr>
        <p:spPr/>
        <p:txBody>
          <a:bodyPr>
            <a:normAutofit fontScale="85000" lnSpcReduction="20000"/>
          </a:bodyPr>
          <a:lstStyle/>
          <a:p>
            <a:pPr algn="just">
              <a:lnSpc>
                <a:spcPct val="120000"/>
              </a:lnSpc>
              <a:spcAft>
                <a:spcPct val="30000"/>
              </a:spcAft>
              <a:defRPr/>
            </a:pPr>
            <a:r>
              <a:rPr lang="en-US" altLang="en-US" dirty="0" smtClean="0"/>
              <a:t>The content of the technical proposal must represent the SBC’s work and ideas; including the work of others, without their consent or acknowledgement, is plagiarism and will be forwarded for criminal investigation.</a:t>
            </a:r>
          </a:p>
          <a:p>
            <a:pPr algn="just">
              <a:lnSpc>
                <a:spcPct val="120000"/>
              </a:lnSpc>
              <a:spcAft>
                <a:spcPct val="30000"/>
              </a:spcAft>
              <a:defRPr/>
            </a:pPr>
            <a:r>
              <a:rPr lang="en-US" altLang="en-US" dirty="0" smtClean="0"/>
              <a:t>Letters of Support:</a:t>
            </a:r>
          </a:p>
          <a:p>
            <a:pPr marL="630238" lvl="1" indent="-404813">
              <a:lnSpc>
                <a:spcPct val="80000"/>
              </a:lnSpc>
              <a:spcAft>
                <a:spcPct val="30000"/>
              </a:spcAft>
              <a:buFont typeface="Calibri" panose="020F0502020204030204" pitchFamily="34" charset="0"/>
              <a:buChar char="─"/>
              <a:defRPr/>
            </a:pPr>
            <a:r>
              <a:rPr lang="en-US" altLang="en-US" sz="2600" dirty="0" smtClean="0"/>
              <a:t>Must refer </a:t>
            </a:r>
            <a:r>
              <a:rPr lang="en-US" altLang="en-US" sz="2600" dirty="0"/>
              <a:t>to a specific </a:t>
            </a:r>
            <a:r>
              <a:rPr lang="en-US" altLang="en-US" sz="2600" dirty="0" smtClean="0"/>
              <a:t>proposal, should be dated, and cannot </a:t>
            </a:r>
            <a:r>
              <a:rPr lang="en-US" altLang="en-US" sz="2600" dirty="0"/>
              <a:t>be reused!</a:t>
            </a:r>
          </a:p>
          <a:p>
            <a:pPr marL="630238" lvl="1" indent="-404813">
              <a:lnSpc>
                <a:spcPct val="80000"/>
              </a:lnSpc>
              <a:spcAft>
                <a:spcPct val="30000"/>
              </a:spcAft>
              <a:buFont typeface="Calibri" panose="020F0502020204030204" pitchFamily="34" charset="0"/>
              <a:buChar char="─"/>
              <a:defRPr/>
            </a:pPr>
            <a:r>
              <a:rPr lang="en-US" altLang="en-US" sz="2600" dirty="0" smtClean="0"/>
              <a:t>Must provide a contact that is reachable </a:t>
            </a:r>
            <a:r>
              <a:rPr lang="en-US" altLang="en-US" sz="2600" dirty="0"/>
              <a:t>at the contact address provided and be aware that they supported the proposal in which their letter appeared.</a:t>
            </a:r>
          </a:p>
          <a:p>
            <a:pPr marL="630238" lvl="1" indent="-404813">
              <a:lnSpc>
                <a:spcPct val="80000"/>
              </a:lnSpc>
              <a:spcAft>
                <a:spcPct val="30000"/>
              </a:spcAft>
              <a:buFont typeface="Calibri" panose="020F0502020204030204" pitchFamily="34" charset="0"/>
              <a:buChar char="─"/>
              <a:defRPr/>
            </a:pPr>
            <a:r>
              <a:rPr lang="en-US" altLang="en-US" sz="2600" dirty="0"/>
              <a:t>Fabricated letters of support, or letters modified without the signatory’s knowledge or consent, are false statements.</a:t>
            </a:r>
          </a:p>
          <a:p>
            <a:pPr marL="234950" lvl="0" indent="-234950"/>
            <a:endParaRPr lang="en-US" dirty="0"/>
          </a:p>
          <a:p>
            <a:endParaRPr lang="en-US"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2882881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1560" y="5827512"/>
            <a:ext cx="7029449" cy="584775"/>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1600" b="1" dirty="0"/>
              <a:t>For reporting fraud via the </a:t>
            </a:r>
            <a:r>
              <a:rPr lang="en-US" sz="1600" b="1" i="1" dirty="0"/>
              <a:t>qui tam </a:t>
            </a:r>
            <a:r>
              <a:rPr lang="en-US" sz="1600" b="1" dirty="0"/>
              <a:t>provision of the False Claims Act, </a:t>
            </a:r>
          </a:p>
          <a:p>
            <a:pPr algn="ctr"/>
            <a:r>
              <a:rPr lang="en-US" sz="1600" b="1" dirty="0"/>
              <a:t>whistleblowers can receive up to 30% of any judgment award. </a:t>
            </a:r>
            <a:endParaRPr lang="en-US" sz="1600" dirty="0">
              <a:solidFill>
                <a:schemeClr val="accent6">
                  <a:lumMod val="75000"/>
                </a:schemeClr>
              </a:solidFill>
            </a:endParaRPr>
          </a:p>
        </p:txBody>
      </p:sp>
      <p:sp>
        <p:nvSpPr>
          <p:cNvPr id="4" name="Title 3"/>
          <p:cNvSpPr>
            <a:spLocks noGrp="1"/>
          </p:cNvSpPr>
          <p:nvPr>
            <p:ph type="title"/>
          </p:nvPr>
        </p:nvSpPr>
        <p:spPr/>
        <p:txBody>
          <a:bodyPr/>
          <a:lstStyle/>
          <a:p>
            <a:r>
              <a:rPr lang="en-US" dirty="0"/>
              <a:t>Consequences of </a:t>
            </a:r>
            <a:r>
              <a:rPr lang="en-US" dirty="0" smtClean="0"/>
              <a:t/>
            </a:r>
            <a:br>
              <a:rPr lang="en-US" dirty="0" smtClean="0"/>
            </a:br>
            <a:r>
              <a:rPr lang="en-US" dirty="0" smtClean="0"/>
              <a:t>Committing </a:t>
            </a:r>
            <a:r>
              <a:rPr lang="en-US" i="1" dirty="0"/>
              <a:t>Fraud</a:t>
            </a:r>
          </a:p>
        </p:txBody>
      </p:sp>
      <p:sp>
        <p:nvSpPr>
          <p:cNvPr id="10" name="Content Placeholder 9"/>
          <p:cNvSpPr>
            <a:spLocks noGrp="1"/>
          </p:cNvSpPr>
          <p:nvPr>
            <p:ph idx="1"/>
          </p:nvPr>
        </p:nvSpPr>
        <p:spPr>
          <a:xfrm>
            <a:off x="628650" y="1939925"/>
            <a:ext cx="7886700" cy="3855085"/>
          </a:xfrm>
        </p:spPr>
        <p:txBody>
          <a:bodyPr>
            <a:normAutofit lnSpcReduction="10000"/>
          </a:bodyPr>
          <a:lstStyle/>
          <a:p>
            <a:pPr marL="0" lvl="0" indent="0">
              <a:buNone/>
            </a:pPr>
            <a:r>
              <a:rPr lang="en-US" u="sng" dirty="0"/>
              <a:t>Lying to Obtain an SBIR/STTR Contract or Lying about the Work Performed</a:t>
            </a:r>
            <a:endParaRPr lang="en-US" dirty="0"/>
          </a:p>
          <a:p>
            <a:pPr marL="234950" lvl="0" indent="-234950"/>
            <a:r>
              <a:rPr lang="en-US" sz="2400" i="1" dirty="0"/>
              <a:t>Criminal Prosecution</a:t>
            </a:r>
          </a:p>
          <a:p>
            <a:pPr marL="806450" lvl="1" indent="-342900">
              <a:buFont typeface="Calibri" panose="020F0502020204030204" pitchFamily="34" charset="0"/>
              <a:buChar char="─"/>
            </a:pPr>
            <a:r>
              <a:rPr lang="en-US" sz="2000" dirty="0"/>
              <a:t>False Statements: 18 USC §1001 ‒ 5 yrs in prison, forfeiture, $250K fine </a:t>
            </a:r>
          </a:p>
          <a:p>
            <a:pPr marL="806450" lvl="1" indent="-342900">
              <a:buFont typeface="Calibri" panose="020F0502020204030204" pitchFamily="34" charset="0"/>
              <a:buChar char="─"/>
            </a:pPr>
            <a:r>
              <a:rPr lang="en-US" sz="2000" dirty="0"/>
              <a:t>Theft of Federal Property: 18 USC §641 ‒ 10 yrs in prison, forfeiture, $250K fine</a:t>
            </a:r>
          </a:p>
          <a:p>
            <a:pPr marL="806450" lvl="1" indent="-342900">
              <a:buFont typeface="Calibri" panose="020F0502020204030204" pitchFamily="34" charset="0"/>
              <a:buChar char="─"/>
            </a:pPr>
            <a:r>
              <a:rPr lang="en-US" sz="2000" dirty="0"/>
              <a:t>Wire Fraud: 18 USC §1343 ‒ 20 yrs in prison, forfeiture, $250K fine </a:t>
            </a:r>
          </a:p>
          <a:p>
            <a:pPr marL="234950" indent="-234950"/>
            <a:r>
              <a:rPr lang="en-US" sz="2400" i="1" dirty="0"/>
              <a:t>Criminal Forfeiture</a:t>
            </a:r>
          </a:p>
          <a:p>
            <a:pPr marL="806450" lvl="1" indent="-342900">
              <a:buFont typeface="Calibri" panose="020F0502020204030204" pitchFamily="34" charset="0"/>
              <a:buChar char="─"/>
            </a:pPr>
            <a:r>
              <a:rPr lang="en-US" sz="2000" dirty="0"/>
              <a:t>Full amount of grant/contract</a:t>
            </a:r>
          </a:p>
          <a:p>
            <a:pPr marL="806450" lvl="1" indent="-342900">
              <a:buFont typeface="Calibri" panose="020F0502020204030204" pitchFamily="34" charset="0"/>
              <a:buChar char="─"/>
            </a:pPr>
            <a:r>
              <a:rPr lang="en-US" sz="2000" dirty="0"/>
              <a:t>Possible seizure of personal assets to satisfy forfeiture or fine</a:t>
            </a:r>
          </a:p>
          <a:p>
            <a:pPr marL="0" indent="0">
              <a:buNone/>
            </a:pPr>
            <a:endParaRPr lang="en-US" sz="2400" dirty="0"/>
          </a:p>
        </p:txBody>
      </p:sp>
      <p:sp>
        <p:nvSpPr>
          <p:cNvPr id="7" name="Footer Placeholder 2"/>
          <p:cNvSpPr>
            <a:spLocks noGrp="1"/>
          </p:cNvSpPr>
          <p:nvPr>
            <p:ph type="ftr" sz="quarter" idx="11"/>
          </p:nvPr>
        </p:nvSpPr>
        <p:spPr>
          <a:xfrm>
            <a:off x="1618735" y="653023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2471918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1560" y="5838942"/>
            <a:ext cx="7029449" cy="584775"/>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1600" b="1" dirty="0"/>
              <a:t>For reporting fraud via the </a:t>
            </a:r>
            <a:r>
              <a:rPr lang="en-US" sz="1600" b="1" i="1" dirty="0"/>
              <a:t>qui tam </a:t>
            </a:r>
            <a:r>
              <a:rPr lang="en-US" sz="1600" b="1" dirty="0"/>
              <a:t>provision of the False Claims Act, </a:t>
            </a:r>
          </a:p>
          <a:p>
            <a:pPr algn="ctr"/>
            <a:r>
              <a:rPr lang="en-US" sz="1600" b="1" dirty="0"/>
              <a:t>whistleblowers can receive up to 30% of any judgment award. </a:t>
            </a:r>
            <a:endParaRPr lang="en-US" sz="1600" dirty="0">
              <a:solidFill>
                <a:schemeClr val="accent6">
                  <a:lumMod val="75000"/>
                </a:schemeClr>
              </a:solidFill>
            </a:endParaRPr>
          </a:p>
        </p:txBody>
      </p:sp>
      <p:sp>
        <p:nvSpPr>
          <p:cNvPr id="4" name="Title 3"/>
          <p:cNvSpPr>
            <a:spLocks noGrp="1"/>
          </p:cNvSpPr>
          <p:nvPr>
            <p:ph type="title"/>
          </p:nvPr>
        </p:nvSpPr>
        <p:spPr/>
        <p:txBody>
          <a:bodyPr/>
          <a:lstStyle/>
          <a:p>
            <a:r>
              <a:rPr lang="en-US" dirty="0"/>
              <a:t>Consequences of </a:t>
            </a:r>
            <a:r>
              <a:rPr lang="en-US" dirty="0" smtClean="0"/>
              <a:t/>
            </a:r>
            <a:br>
              <a:rPr lang="en-US" dirty="0" smtClean="0"/>
            </a:br>
            <a:r>
              <a:rPr lang="en-US" dirty="0" smtClean="0"/>
              <a:t>Committing </a:t>
            </a:r>
            <a:r>
              <a:rPr lang="en-US" i="1" dirty="0"/>
              <a:t>Fraud</a:t>
            </a:r>
          </a:p>
        </p:txBody>
      </p:sp>
      <p:sp>
        <p:nvSpPr>
          <p:cNvPr id="10" name="Content Placeholder 9"/>
          <p:cNvSpPr>
            <a:spLocks noGrp="1"/>
          </p:cNvSpPr>
          <p:nvPr>
            <p:ph idx="1"/>
          </p:nvPr>
        </p:nvSpPr>
        <p:spPr>
          <a:xfrm>
            <a:off x="628650" y="1939925"/>
            <a:ext cx="7989570" cy="4015105"/>
          </a:xfrm>
        </p:spPr>
        <p:txBody>
          <a:bodyPr>
            <a:normAutofit/>
          </a:bodyPr>
          <a:lstStyle/>
          <a:p>
            <a:pPr marL="0" indent="0">
              <a:buNone/>
            </a:pPr>
            <a:r>
              <a:rPr lang="en-US" u="sng" dirty="0"/>
              <a:t>Lying to Obtain an SBIR/STTR Contract or Lying about the Work Performed</a:t>
            </a:r>
            <a:endParaRPr lang="en-US" dirty="0"/>
          </a:p>
          <a:p>
            <a:pPr marL="234950" indent="-234950"/>
            <a:r>
              <a:rPr lang="en-US" sz="2400" i="1" dirty="0" smtClean="0"/>
              <a:t>Civil </a:t>
            </a:r>
            <a:r>
              <a:rPr lang="en-US" sz="2400" i="1" dirty="0"/>
              <a:t>Liability</a:t>
            </a:r>
          </a:p>
          <a:p>
            <a:pPr marL="806450" lvl="1" indent="-342900">
              <a:buFont typeface="Calibri" panose="020F0502020204030204" pitchFamily="34" charset="0"/>
              <a:buChar char="─"/>
            </a:pPr>
            <a:r>
              <a:rPr lang="en-US" sz="2000" dirty="0"/>
              <a:t>Treble (3x) actual damages</a:t>
            </a:r>
          </a:p>
          <a:p>
            <a:pPr marL="806450" lvl="1" indent="-342900">
              <a:buFont typeface="Calibri" panose="020F0502020204030204" pitchFamily="34" charset="0"/>
              <a:buChar char="─"/>
            </a:pPr>
            <a:r>
              <a:rPr lang="en-US" sz="2000" dirty="0"/>
              <a:t>Fine of up to $11,000 for each false claim (for example, payments received (1) when the Government relied upon false information in the SBIR/STTR proposal, (2) in a certification of current cost or pricing data, (3) in a request for payment or (4) in progress </a:t>
            </a:r>
            <a:r>
              <a:rPr lang="en-US" sz="2000" dirty="0" smtClean="0"/>
              <a:t>reports)</a:t>
            </a:r>
            <a:endParaRPr lang="en-US" sz="2000" dirty="0"/>
          </a:p>
          <a:p>
            <a:pPr marL="806450" lvl="1" indent="-342900">
              <a:buFont typeface="Calibri" panose="020F0502020204030204" pitchFamily="34" charset="0"/>
              <a:buChar char="─"/>
            </a:pPr>
            <a:r>
              <a:rPr lang="en-US" sz="2000" dirty="0"/>
              <a:t>Civil liability damages may be imposed in addition to criminal prosecution per Civil False Claims Act, 31 USC §§3729-3733 </a:t>
            </a:r>
          </a:p>
          <a:p>
            <a:pPr marL="0" indent="0">
              <a:buNone/>
            </a:pPr>
            <a:endParaRPr lang="en-US" sz="2400" dirty="0"/>
          </a:p>
        </p:txBody>
      </p:sp>
      <p:sp>
        <p:nvSpPr>
          <p:cNvPr id="7" name="Footer Placeholder 2"/>
          <p:cNvSpPr>
            <a:spLocks noGrp="1"/>
          </p:cNvSpPr>
          <p:nvPr>
            <p:ph type="ftr" sz="quarter" idx="11"/>
          </p:nvPr>
        </p:nvSpPr>
        <p:spPr>
          <a:xfrm>
            <a:off x="1618735" y="653023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3306101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Remedies</a:t>
            </a:r>
          </a:p>
        </p:txBody>
      </p:sp>
      <p:sp>
        <p:nvSpPr>
          <p:cNvPr id="3" name="Content Placeholder 2"/>
          <p:cNvSpPr>
            <a:spLocks noGrp="1"/>
          </p:cNvSpPr>
          <p:nvPr>
            <p:ph idx="1"/>
          </p:nvPr>
        </p:nvSpPr>
        <p:spPr/>
        <p:txBody>
          <a:bodyPr>
            <a:normAutofit/>
          </a:bodyPr>
          <a:lstStyle/>
          <a:p>
            <a:pPr marL="0" indent="0" algn="just">
              <a:buNone/>
            </a:pPr>
            <a:r>
              <a:rPr lang="en-US" sz="3200" dirty="0"/>
              <a:t>In addition to Criminal and Civil Liabilities, the Government can implement administrative remedies to: </a:t>
            </a:r>
          </a:p>
          <a:p>
            <a:pPr lvl="1"/>
            <a:r>
              <a:rPr lang="en-US" sz="2800" dirty="0"/>
              <a:t>terminate contracts tainted by fraud.</a:t>
            </a:r>
          </a:p>
          <a:p>
            <a:pPr lvl="1" algn="just"/>
            <a:r>
              <a:rPr lang="en-US" sz="2800" dirty="0"/>
              <a:t>debar the related SBC, owner, and/or employees from SBIR/STTR programs (typically for 3 years). </a:t>
            </a:r>
          </a:p>
          <a:p>
            <a:pPr lvl="1" algn="just"/>
            <a:r>
              <a:rPr lang="en-US" sz="2800" dirty="0"/>
              <a:t>prohibit the relevant SBC from receiving any federal contracts.</a:t>
            </a:r>
          </a:p>
          <a:p>
            <a:pPr lvl="1" algn="just"/>
            <a:r>
              <a:rPr lang="en-US" sz="2800" dirty="0"/>
              <a:t>prohibit the relevant people from working as subcontractors on federal contracts.</a:t>
            </a:r>
          </a:p>
          <a:p>
            <a:endParaRPr lang="en-US" sz="3200"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1103793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Quick Reference</a:t>
            </a:r>
          </a:p>
        </p:txBody>
      </p:sp>
      <p:sp>
        <p:nvSpPr>
          <p:cNvPr id="5" name="Content Placeholder 6"/>
          <p:cNvSpPr>
            <a:spLocks noGrp="1"/>
          </p:cNvSpPr>
          <p:nvPr>
            <p:ph type="body" idx="1"/>
          </p:nvPr>
        </p:nvSpPr>
        <p:spPr>
          <a:xfrm>
            <a:off x="629842" y="1475423"/>
            <a:ext cx="3868340" cy="823912"/>
          </a:xfrm>
        </p:spPr>
        <p:txBody>
          <a:bodyPr>
            <a:noAutofit/>
          </a:bodyPr>
          <a:lstStyle/>
          <a:p>
            <a:pPr algn="ctr">
              <a:spcAft>
                <a:spcPct val="30000"/>
              </a:spcAft>
            </a:pPr>
            <a:r>
              <a:rPr lang="en-US" altLang="en-US" dirty="0"/>
              <a:t>DO</a:t>
            </a:r>
          </a:p>
        </p:txBody>
      </p:sp>
      <p:sp>
        <p:nvSpPr>
          <p:cNvPr id="11" name="Content Placeholder 10"/>
          <p:cNvSpPr>
            <a:spLocks noGrp="1"/>
          </p:cNvSpPr>
          <p:nvPr>
            <p:ph sz="half" idx="2"/>
          </p:nvPr>
        </p:nvSpPr>
        <p:spPr>
          <a:xfrm>
            <a:off x="629842" y="2299335"/>
            <a:ext cx="3868340" cy="3684588"/>
          </a:xfrm>
        </p:spPr>
        <p:txBody>
          <a:bodyPr>
            <a:noAutofit/>
          </a:bodyPr>
          <a:lstStyle/>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Include only truthful information in proposals re: company size, facilities, personnel, consultants, subawards, supporters, etc.</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Include only truthful certifications as to eligibility requirements at each phase of the award, from proposal to reports.  </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Read the applicable rules and follow them. Certify on multiple occasions that you have done so.</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If you have questions, ask the Contracting Officer!</a:t>
            </a:r>
          </a:p>
          <a:p>
            <a:endParaRPr lang="en-US" sz="1600" dirty="0"/>
          </a:p>
        </p:txBody>
      </p:sp>
      <p:sp>
        <p:nvSpPr>
          <p:cNvPr id="12" name="Text Placeholder 11"/>
          <p:cNvSpPr>
            <a:spLocks noGrp="1"/>
          </p:cNvSpPr>
          <p:nvPr>
            <p:ph type="body" sz="quarter" idx="3"/>
          </p:nvPr>
        </p:nvSpPr>
        <p:spPr>
          <a:xfrm>
            <a:off x="4629150" y="1475423"/>
            <a:ext cx="3887391" cy="823912"/>
          </a:xfrm>
        </p:spPr>
        <p:txBody>
          <a:bodyPr/>
          <a:lstStyle/>
          <a:p>
            <a:pPr algn="ctr"/>
            <a:r>
              <a:rPr lang="en-US" dirty="0"/>
              <a:t>DON’T</a:t>
            </a:r>
          </a:p>
        </p:txBody>
      </p:sp>
      <p:sp>
        <p:nvSpPr>
          <p:cNvPr id="13" name="Content Placeholder 12"/>
          <p:cNvSpPr>
            <a:spLocks noGrp="1"/>
          </p:cNvSpPr>
          <p:nvPr>
            <p:ph sz="quarter" idx="4"/>
          </p:nvPr>
        </p:nvSpPr>
        <p:spPr>
          <a:xfrm>
            <a:off x="4629150" y="2299334"/>
            <a:ext cx="3887391" cy="4422141"/>
          </a:xfrm>
        </p:spPr>
        <p:txBody>
          <a:bodyPr>
            <a:noAutofit/>
          </a:bodyPr>
          <a:lstStyle/>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Certify to things you aren’t sure about (or know to be false).</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Make up bios or publications for people in proposals.</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Plagiarize, fabricate, or falsify text or figures in proposals or reports.</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Describe in proposals facilities, equipment or employees that you don’t have.</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Alter or fabricate letters of support.</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Create fake accounting documents.</a:t>
            </a:r>
          </a:p>
          <a:p>
            <a:pPr marL="361950" indent="-361950">
              <a:lnSpc>
                <a:spcPct val="110000"/>
              </a:lnSpc>
              <a:spcBef>
                <a:spcPct val="0"/>
              </a:spcBef>
              <a:spcAft>
                <a:spcPct val="30000"/>
              </a:spcAft>
              <a:buFont typeface="Garamond" panose="02020404030301010803" pitchFamily="18" charset="0"/>
              <a:buChar char="●"/>
            </a:pPr>
            <a:r>
              <a:rPr lang="en-US" altLang="en-US" sz="1600" dirty="0">
                <a:cs typeface="Arial" panose="020B0604020202020204" pitchFamily="34" charset="0"/>
              </a:rPr>
              <a:t>Use award funds for personal expenses (except for allowed profit and legitimately earned salary).</a:t>
            </a:r>
          </a:p>
        </p:txBody>
      </p:sp>
      <p:sp>
        <p:nvSpPr>
          <p:cNvPr id="6" name="Content Placeholder 8"/>
          <p:cNvSpPr txBox="1">
            <a:spLocks/>
          </p:cNvSpPr>
          <p:nvPr/>
        </p:nvSpPr>
        <p:spPr>
          <a:xfrm>
            <a:off x="4629150" y="2299335"/>
            <a:ext cx="3887391" cy="411644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0" name="Footer Placeholder 2"/>
          <p:cNvSpPr>
            <a:spLocks noGrp="1"/>
          </p:cNvSpPr>
          <p:nvPr>
            <p:ph type="ftr" sz="quarter" idx="11"/>
          </p:nvPr>
        </p:nvSpPr>
        <p:spPr>
          <a:xfrm>
            <a:off x="1618735" y="653023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3862898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6920" y="365126"/>
            <a:ext cx="6808470" cy="1325563"/>
          </a:xfrm>
        </p:spPr>
        <p:txBody>
          <a:bodyPr/>
          <a:lstStyle/>
          <a:p>
            <a:r>
              <a:rPr lang="en-US" dirty="0" smtClean="0"/>
              <a:t>Fraud, Waste, and Abuse (FWA) Summary</a:t>
            </a:r>
            <a:endParaRPr lang="en-US" dirty="0"/>
          </a:p>
        </p:txBody>
      </p:sp>
      <p:sp>
        <p:nvSpPr>
          <p:cNvPr id="3" name="Content Placeholder 2"/>
          <p:cNvSpPr>
            <a:spLocks noGrp="1"/>
          </p:cNvSpPr>
          <p:nvPr>
            <p:ph idx="1"/>
          </p:nvPr>
        </p:nvSpPr>
        <p:spPr>
          <a:xfrm>
            <a:off x="448769" y="1939925"/>
            <a:ext cx="8216765" cy="3443605"/>
          </a:xfrm>
        </p:spPr>
        <p:txBody>
          <a:bodyPr>
            <a:normAutofit/>
          </a:bodyPr>
          <a:lstStyle/>
          <a:p>
            <a:pPr marL="0" lvl="0" indent="0">
              <a:buNone/>
            </a:pPr>
            <a:r>
              <a:rPr lang="en-US" dirty="0" smtClean="0"/>
              <a:t>The Department of the Navy:</a:t>
            </a:r>
          </a:p>
          <a:p>
            <a:pPr marL="342900" lvl="0" indent="-342900"/>
            <a:r>
              <a:rPr lang="en-US" sz="2400" dirty="0" smtClean="0"/>
              <a:t>Takes </a:t>
            </a:r>
            <a:r>
              <a:rPr lang="en-US" sz="2400" dirty="0"/>
              <a:t>occurrences of FWA seriously.</a:t>
            </a:r>
          </a:p>
          <a:p>
            <a:pPr marL="342900" lvl="0" indent="-342900"/>
            <a:r>
              <a:rPr lang="en-US" sz="2400" dirty="0" smtClean="0"/>
              <a:t>Continues </a:t>
            </a:r>
            <a:r>
              <a:rPr lang="en-US" sz="2400" dirty="0"/>
              <a:t>efforts to prevent FWA. </a:t>
            </a:r>
          </a:p>
          <a:p>
            <a:pPr marL="342900" indent="-342900" algn="just"/>
            <a:r>
              <a:rPr lang="en-US" sz="2400" dirty="0" smtClean="0"/>
              <a:t>Hosts an SBIR/STTR FWA webpage to promote awareness here </a:t>
            </a:r>
            <a:r>
              <a:rPr lang="en-US" sz="2400" dirty="0" smtClean="0">
                <a:solidFill>
                  <a:schemeClr val="accent1">
                    <a:lumMod val="75000"/>
                  </a:schemeClr>
                </a:solidFill>
              </a:rPr>
              <a:t>navysbir.com/fwa.htm</a:t>
            </a:r>
            <a:r>
              <a:rPr lang="en-US" sz="2400" dirty="0" smtClean="0"/>
              <a:t>.</a:t>
            </a:r>
            <a:endParaRPr lang="en-US" sz="2400" dirty="0" smtClean="0">
              <a:solidFill>
                <a:schemeClr val="accent1">
                  <a:lumMod val="75000"/>
                </a:schemeClr>
              </a:solidFill>
            </a:endParaRPr>
          </a:p>
          <a:p>
            <a:pPr marL="342900" indent="-342900" algn="just"/>
            <a:r>
              <a:rPr lang="en-US" sz="2400" dirty="0" smtClean="0"/>
              <a:t>Provides </a:t>
            </a:r>
            <a:r>
              <a:rPr lang="en-US" sz="2400" dirty="0"/>
              <a:t>an online </a:t>
            </a:r>
            <a:r>
              <a:rPr lang="en-US" sz="2400" i="1" dirty="0"/>
              <a:t>Fraud, Waste, and Abuse Tutorial </a:t>
            </a:r>
            <a:r>
              <a:rPr lang="en-US" sz="2400" dirty="0"/>
              <a:t>to educate SBCs </a:t>
            </a:r>
            <a:r>
              <a:rPr lang="en-US" sz="2400" dirty="0" smtClean="0"/>
              <a:t>here </a:t>
            </a:r>
            <a:r>
              <a:rPr lang="en-US" sz="2400" dirty="0" smtClean="0">
                <a:solidFill>
                  <a:schemeClr val="accent1">
                    <a:lumMod val="75000"/>
                  </a:schemeClr>
                </a:solidFill>
              </a:rPr>
              <a:t>navysbir.com/links_forms.htm</a:t>
            </a:r>
            <a:r>
              <a:rPr lang="en-US" sz="2400" dirty="0" smtClean="0"/>
              <a:t>.</a:t>
            </a:r>
            <a:r>
              <a:rPr lang="en-US" sz="2400" dirty="0" smtClean="0">
                <a:solidFill>
                  <a:srgbClr val="FF0000"/>
                </a:solidFill>
              </a:rPr>
              <a:t> </a:t>
            </a:r>
            <a:endParaRPr lang="en-US" sz="2400" dirty="0">
              <a:solidFill>
                <a:srgbClr val="FF0000"/>
              </a:solidFill>
            </a:endParaRPr>
          </a:p>
        </p:txBody>
      </p:sp>
      <p:sp>
        <p:nvSpPr>
          <p:cNvPr id="5" name="TextBox 4"/>
          <p:cNvSpPr txBox="1"/>
          <p:nvPr/>
        </p:nvSpPr>
        <p:spPr>
          <a:xfrm>
            <a:off x="948690" y="5212080"/>
            <a:ext cx="7269480" cy="110799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200" b="1" dirty="0">
                <a:solidFill>
                  <a:schemeClr val="bg1"/>
                </a:solidFill>
              </a:rPr>
              <a:t>Report suspected or detected FWA to:</a:t>
            </a:r>
          </a:p>
          <a:p>
            <a:pPr marL="344487" algn="ctr"/>
            <a:r>
              <a:rPr lang="en-US" sz="2200" dirty="0" smtClean="0">
                <a:solidFill>
                  <a:schemeClr val="bg1"/>
                </a:solidFill>
              </a:rPr>
              <a:t>www.secnav.navy.mil/ig/Pages/ComplaintProcedure.asp</a:t>
            </a:r>
          </a:p>
          <a:p>
            <a:pPr marL="344487" algn="ctr"/>
            <a:r>
              <a:rPr lang="en-US" sz="2200" dirty="0">
                <a:solidFill>
                  <a:schemeClr val="bg1"/>
                </a:solidFill>
              </a:rPr>
              <a:t> </a:t>
            </a:r>
            <a:r>
              <a:rPr lang="en-US" sz="2200" dirty="0" smtClean="0">
                <a:solidFill>
                  <a:schemeClr val="bg1"/>
                </a:solidFill>
              </a:rPr>
              <a:t>or https</a:t>
            </a:r>
            <a:r>
              <a:rPr lang="en-US" sz="2200" dirty="0">
                <a:solidFill>
                  <a:schemeClr val="bg1"/>
                </a:solidFill>
              </a:rPr>
              <a:t>://www.ncis.navy.mil/Resources/NCIS-Tips</a:t>
            </a:r>
            <a:r>
              <a:rPr lang="en-US" sz="2200" dirty="0" smtClean="0">
                <a:solidFill>
                  <a:schemeClr val="bg1"/>
                </a:solidFill>
              </a:rPr>
              <a:t>/</a:t>
            </a:r>
            <a:endParaRPr lang="en-US" sz="2200" dirty="0">
              <a:solidFill>
                <a:schemeClr val="bg1"/>
              </a:solidFill>
            </a:endParaRPr>
          </a:p>
        </p:txBody>
      </p:sp>
      <p:sp>
        <p:nvSpPr>
          <p:cNvPr id="7" name="Footer Placeholder 2"/>
          <p:cNvSpPr>
            <a:spLocks noGrp="1"/>
          </p:cNvSpPr>
          <p:nvPr>
            <p:ph type="ftr" sz="quarter" idx="11"/>
          </p:nvPr>
        </p:nvSpPr>
        <p:spPr>
          <a:xfrm>
            <a:off x="1618735" y="653023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316352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780080"/>
            <a:ext cx="9144000" cy="35677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800" dirty="0">
              <a:solidFill>
                <a:schemeClr val="tx2">
                  <a:lumMod val="75000"/>
                </a:schemeClr>
              </a:solidFill>
              <a:effectLst>
                <a:outerShdw blurRad="38100" dist="38100" dir="2700000" algn="tl">
                  <a:srgbClr val="000000">
                    <a:alpha val="43137"/>
                  </a:srgbClr>
                </a:outerShdw>
              </a:effectLst>
            </a:endParaRPr>
          </a:p>
        </p:txBody>
      </p:sp>
      <p:pic>
        <p:nvPicPr>
          <p:cNvPr id="5" name="Picture 4" descr="SBIRLogo GIF.gif"/>
          <p:cNvPicPr>
            <a:picLocks noChangeAspect="1"/>
          </p:cNvPicPr>
          <p:nvPr/>
        </p:nvPicPr>
        <p:blipFill>
          <a:blip r:embed="rId2" cstate="print"/>
          <a:stretch>
            <a:fillRect/>
          </a:stretch>
        </p:blipFill>
        <p:spPr>
          <a:xfrm>
            <a:off x="3395876" y="221194"/>
            <a:ext cx="2375391" cy="1781543"/>
          </a:xfrm>
          <a:prstGeom prst="rect">
            <a:avLst/>
          </a:prstGeom>
        </p:spPr>
      </p:pic>
      <p:sp>
        <p:nvSpPr>
          <p:cNvPr id="9" name="Title 8"/>
          <p:cNvSpPr>
            <a:spLocks noGrp="1"/>
          </p:cNvSpPr>
          <p:nvPr>
            <p:ph type="ctrTitle"/>
          </p:nvPr>
        </p:nvSpPr>
        <p:spPr>
          <a:xfrm>
            <a:off x="685800" y="2081316"/>
            <a:ext cx="7772400" cy="2387600"/>
          </a:xfrm>
        </p:spPr>
        <p:txBody>
          <a:bodyPr>
            <a:noAutofit/>
          </a:bodyPr>
          <a:lstStyle/>
          <a:p>
            <a:r>
              <a:rPr lang="en-US" sz="4400" b="1" dirty="0"/>
              <a:t>Department </a:t>
            </a:r>
            <a:r>
              <a:rPr lang="en-US" sz="4400" dirty="0"/>
              <a:t>of the Navy</a:t>
            </a:r>
            <a:r>
              <a:rPr lang="en-US" sz="4400" b="1" dirty="0"/>
              <a:t/>
            </a:r>
            <a:br>
              <a:rPr lang="en-US" sz="4400" b="1" dirty="0"/>
            </a:br>
            <a:r>
              <a:rPr lang="en-US" sz="4400" b="1" dirty="0"/>
              <a:t>SBIR/STTR Programs</a:t>
            </a:r>
            <a:br>
              <a:rPr lang="en-US" sz="4400" b="1" dirty="0"/>
            </a:br>
            <a:r>
              <a:rPr lang="en-US" sz="4400" b="1" dirty="0"/>
              <a:t>Fraud, Waste, and Abuse (FWA)</a:t>
            </a:r>
            <a:br>
              <a:rPr lang="en-US" sz="4400" b="1" dirty="0"/>
            </a:br>
            <a:r>
              <a:rPr lang="en-US" sz="4400" b="1" dirty="0"/>
              <a:t>Tutorial for Small Businesses</a:t>
            </a:r>
          </a:p>
        </p:txBody>
      </p:sp>
      <p:sp>
        <p:nvSpPr>
          <p:cNvPr id="2" name="TextBox 1">
            <a:extLst>
              <a:ext uri="{FF2B5EF4-FFF2-40B4-BE49-F238E27FC236}">
                <a16:creationId xmlns:a16="http://schemas.microsoft.com/office/drawing/2014/main" id="{6F59A7AA-F72F-4EC7-AF6C-EF5B8EBEB9BF}"/>
              </a:ext>
            </a:extLst>
          </p:cNvPr>
          <p:cNvSpPr txBox="1"/>
          <p:nvPr/>
        </p:nvSpPr>
        <p:spPr>
          <a:xfrm>
            <a:off x="3181350" y="5043654"/>
            <a:ext cx="2790825" cy="461665"/>
          </a:xfrm>
          <a:prstGeom prst="rect">
            <a:avLst/>
          </a:prstGeom>
          <a:noFill/>
        </p:spPr>
        <p:txBody>
          <a:bodyPr wrap="square" rtlCol="0">
            <a:spAutoFit/>
          </a:bodyPr>
          <a:lstStyle/>
          <a:p>
            <a:pPr algn="ctr"/>
            <a:r>
              <a:rPr lang="en-US" sz="2400" b="1" dirty="0" smtClean="0"/>
              <a:t>April 2021</a:t>
            </a:r>
            <a:endParaRPr lang="en-US" sz="2400" b="1" dirty="0"/>
          </a:p>
        </p:txBody>
      </p:sp>
      <p:sp>
        <p:nvSpPr>
          <p:cNvPr id="3"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51053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Tutorial Topics</a:t>
            </a:r>
          </a:p>
        </p:txBody>
      </p:sp>
      <p:sp>
        <p:nvSpPr>
          <p:cNvPr id="4" name="Content Placeholder 3"/>
          <p:cNvSpPr>
            <a:spLocks noGrp="1"/>
          </p:cNvSpPr>
          <p:nvPr>
            <p:ph idx="1"/>
          </p:nvPr>
        </p:nvSpPr>
        <p:spPr/>
        <p:txBody>
          <a:bodyPr>
            <a:normAutofit lnSpcReduction="10000"/>
          </a:bodyPr>
          <a:lstStyle/>
          <a:p>
            <a:pPr marL="285750" indent="-285750"/>
            <a:r>
              <a:rPr lang="en-US" dirty="0"/>
              <a:t>Statutory Requirements</a:t>
            </a:r>
          </a:p>
          <a:p>
            <a:pPr marL="285750" indent="-285750"/>
            <a:r>
              <a:rPr lang="en-US" dirty="0"/>
              <a:t>Education and Awareness</a:t>
            </a:r>
          </a:p>
          <a:p>
            <a:pPr marL="285750" indent="-285750"/>
            <a:r>
              <a:rPr lang="en-US" dirty="0"/>
              <a:t>Definitions</a:t>
            </a:r>
          </a:p>
          <a:p>
            <a:pPr marL="285750" indent="-285750"/>
            <a:r>
              <a:rPr lang="en-US" dirty="0"/>
              <a:t>Certifications</a:t>
            </a:r>
          </a:p>
          <a:p>
            <a:pPr marL="285750" indent="-285750"/>
            <a:r>
              <a:rPr lang="en-US" dirty="0"/>
              <a:t>Areas for Potential Fraud, Waste, and Abuse</a:t>
            </a:r>
          </a:p>
          <a:p>
            <a:pPr marL="285750" indent="-285750"/>
            <a:r>
              <a:rPr lang="en-US" dirty="0"/>
              <a:t>Consequences of Committing Fraud</a:t>
            </a:r>
            <a:endParaRPr lang="en-US" sz="2400" dirty="0"/>
          </a:p>
          <a:p>
            <a:pPr marL="285750" indent="-285750"/>
            <a:r>
              <a:rPr lang="en-US" dirty="0"/>
              <a:t>Administrative Remedies</a:t>
            </a:r>
            <a:endParaRPr lang="en-US" sz="2400" dirty="0"/>
          </a:p>
          <a:p>
            <a:pPr marL="285750" indent="-285750"/>
            <a:r>
              <a:rPr lang="en-US" dirty="0"/>
              <a:t>Quick Reference</a:t>
            </a:r>
            <a:endParaRPr lang="en-US" sz="2400" dirty="0"/>
          </a:p>
          <a:p>
            <a:pPr marL="285750" indent="-285750"/>
            <a:r>
              <a:rPr lang="en-US" dirty="0"/>
              <a:t>Summary</a:t>
            </a:r>
          </a:p>
          <a:p>
            <a:pPr marL="0" indent="0">
              <a:buNone/>
            </a:pPr>
            <a:endParaRPr lang="en-US"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3322472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Statutory </a:t>
            </a:r>
            <a:r>
              <a:rPr lang="en-US" dirty="0" smtClean="0"/>
              <a:t>Requirements</a:t>
            </a:r>
            <a:endParaRPr lang="en-US" dirty="0"/>
          </a:p>
        </p:txBody>
      </p:sp>
      <p:sp>
        <p:nvSpPr>
          <p:cNvPr id="3" name="Content Placeholder 2"/>
          <p:cNvSpPr>
            <a:spLocks noGrp="1"/>
          </p:cNvSpPr>
          <p:nvPr>
            <p:ph idx="1"/>
          </p:nvPr>
        </p:nvSpPr>
        <p:spPr>
          <a:xfrm>
            <a:off x="628650" y="1828800"/>
            <a:ext cx="7886700" cy="4560570"/>
          </a:xfrm>
        </p:spPr>
        <p:txBody>
          <a:bodyPr>
            <a:noAutofit/>
          </a:bodyPr>
          <a:lstStyle/>
          <a:p>
            <a:pPr marL="0" indent="0">
              <a:buNone/>
            </a:pPr>
            <a:r>
              <a:rPr lang="en-US" sz="3200" dirty="0" smtClean="0"/>
              <a:t>15 </a:t>
            </a:r>
            <a:r>
              <a:rPr lang="en-US" sz="3200" dirty="0"/>
              <a:t>USC 638 (k)(2)</a:t>
            </a:r>
          </a:p>
          <a:p>
            <a:pPr algn="just"/>
            <a:r>
              <a:rPr lang="en-US" dirty="0"/>
              <a:t>§638(k)(2): …a database to be used exclusively for SBIR and STTR program evaluation that… [§638(k)(2)(G)] includes a timely and accurate list of any individual or small business concern (SBC) that has participated in the SBIR program or STTR program that has been— </a:t>
            </a:r>
          </a:p>
          <a:p>
            <a:pPr marL="914400" lvl="2" indent="0">
              <a:buNone/>
            </a:pPr>
            <a:r>
              <a:rPr lang="en-US" dirty="0"/>
              <a:t>(i) convicted of a fraud-related crime involving funding received under the SBIR program or STTR program; or </a:t>
            </a:r>
          </a:p>
          <a:p>
            <a:pPr marL="914400" lvl="2" indent="0">
              <a:buNone/>
            </a:pPr>
            <a:r>
              <a:rPr lang="en-US" dirty="0"/>
              <a:t>(ii) found civilly liable for a fraud-related violation involving funding received under the SBIR program or STTR program</a:t>
            </a:r>
            <a:r>
              <a:rPr lang="en-US" dirty="0" smtClean="0"/>
              <a:t>.</a:t>
            </a:r>
            <a:endParaRPr lang="en-US"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1141697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SBA </a:t>
            </a:r>
            <a:r>
              <a:rPr lang="en-US" dirty="0"/>
              <a:t>Policy Directive Requirements</a:t>
            </a:r>
          </a:p>
        </p:txBody>
      </p:sp>
      <p:sp>
        <p:nvSpPr>
          <p:cNvPr id="3" name="Content Placeholder 2"/>
          <p:cNvSpPr>
            <a:spLocks noGrp="1"/>
          </p:cNvSpPr>
          <p:nvPr>
            <p:ph idx="1"/>
          </p:nvPr>
        </p:nvSpPr>
        <p:spPr>
          <a:xfrm>
            <a:off x="628650" y="1828800"/>
            <a:ext cx="7886700" cy="5029200"/>
          </a:xfrm>
        </p:spPr>
        <p:txBody>
          <a:bodyPr>
            <a:normAutofit/>
          </a:bodyPr>
          <a:lstStyle/>
          <a:p>
            <a:pPr marL="0" indent="0">
              <a:buNone/>
            </a:pPr>
            <a:r>
              <a:rPr lang="en-US" sz="3200" dirty="0" smtClean="0"/>
              <a:t>2019 </a:t>
            </a:r>
            <a:r>
              <a:rPr lang="en-US" sz="3200" dirty="0"/>
              <a:t>SBA SBIR/STTR Policy Directive</a:t>
            </a:r>
          </a:p>
          <a:p>
            <a:pPr algn="just"/>
            <a:r>
              <a:rPr lang="en-US" dirty="0"/>
              <a:t>(9)(f)(1): Agencies shall evaluate risks of fraud, waste, and abuse in each application, monitor and administer SBIR/STTR awards, and create and implement policies and procedures to prevent fraud, waste and abuse in the SBIR/STTR program. To capitalize on </a:t>
            </a:r>
            <a:r>
              <a:rPr lang="en-US" dirty="0" smtClean="0"/>
              <a:t>Office of Inspector General (OIG) </a:t>
            </a:r>
            <a:r>
              <a:rPr lang="en-US" dirty="0"/>
              <a:t>expertise in this area, agencies must consult with their OIG when creating such policies and procedures.</a:t>
            </a:r>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2818476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 &amp; Awareness</a:t>
            </a:r>
          </a:p>
        </p:txBody>
      </p:sp>
      <p:sp>
        <p:nvSpPr>
          <p:cNvPr id="3" name="Content Placeholder 2"/>
          <p:cNvSpPr>
            <a:spLocks noGrp="1"/>
          </p:cNvSpPr>
          <p:nvPr>
            <p:ph idx="1"/>
          </p:nvPr>
        </p:nvSpPr>
        <p:spPr>
          <a:xfrm>
            <a:off x="467833" y="2009552"/>
            <a:ext cx="8176438" cy="4136067"/>
          </a:xfrm>
        </p:spPr>
        <p:txBody>
          <a:bodyPr>
            <a:normAutofit lnSpcReduction="10000"/>
          </a:bodyPr>
          <a:lstStyle/>
          <a:p>
            <a:pPr marL="0" indent="0">
              <a:buNone/>
            </a:pPr>
            <a:r>
              <a:rPr lang="en-US" dirty="0"/>
              <a:t>To educate small business concerns (SBCs) and increase awareness about FWA, the DON SBIR/STTR Programs have implemented the following:</a:t>
            </a:r>
          </a:p>
          <a:p>
            <a:pPr marL="344488" lvl="1" indent="-223838"/>
            <a:r>
              <a:rPr lang="en-US" sz="2800" dirty="0"/>
              <a:t>FWA webpage: </a:t>
            </a:r>
            <a:r>
              <a:rPr lang="en-US" sz="2800" u="sng" dirty="0">
                <a:solidFill>
                  <a:schemeClr val="accent5">
                    <a:lumMod val="75000"/>
                  </a:schemeClr>
                </a:solidFill>
                <a:hlinkClick r:id="rId2"/>
              </a:rPr>
              <a:t>https://navysbir.com/fwa.htm</a:t>
            </a:r>
            <a:endParaRPr lang="en-US" sz="2800" u="sng" dirty="0">
              <a:solidFill>
                <a:schemeClr val="accent5">
                  <a:lumMod val="75000"/>
                </a:schemeClr>
              </a:solidFill>
            </a:endParaRPr>
          </a:p>
          <a:p>
            <a:pPr marL="344488" lvl="1" indent="-223838"/>
            <a:r>
              <a:rPr lang="en-US" sz="2800" dirty="0"/>
              <a:t>FWA tutorial: </a:t>
            </a:r>
            <a:r>
              <a:rPr lang="en-US" sz="2800" u="sng" dirty="0">
                <a:solidFill>
                  <a:schemeClr val="accent5">
                    <a:lumMod val="75000"/>
                  </a:schemeClr>
                </a:solidFill>
              </a:rPr>
              <a:t>https://www.navysbir.com/links_forms.htm</a:t>
            </a:r>
          </a:p>
          <a:p>
            <a:pPr marL="344488" lvl="1" indent="-223838"/>
            <a:r>
              <a:rPr lang="en-US" sz="2800" dirty="0" smtClean="0"/>
              <a:t>Requirement </a:t>
            </a:r>
            <a:r>
              <a:rPr lang="en-US" sz="2800" dirty="0"/>
              <a:t>for Principal Investigators (PIs) to certify, on the Fraud, Waste, and Abuse Tutorial Certification slide in the Phase I Kickoff briefing, that they have read the Fraud, Waste, and Abuse Tutorial and understand its content and implications</a:t>
            </a:r>
          </a:p>
          <a:p>
            <a:endParaRPr lang="en-US" dirty="0"/>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54958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Definitions</a:t>
            </a:r>
          </a:p>
        </p:txBody>
      </p:sp>
      <p:sp>
        <p:nvSpPr>
          <p:cNvPr id="3" name="Content Placeholder 2"/>
          <p:cNvSpPr>
            <a:spLocks noGrp="1"/>
          </p:cNvSpPr>
          <p:nvPr>
            <p:ph idx="1"/>
          </p:nvPr>
        </p:nvSpPr>
        <p:spPr>
          <a:xfrm>
            <a:off x="419725" y="1849984"/>
            <a:ext cx="8095625" cy="4596535"/>
          </a:xfrm>
        </p:spPr>
        <p:txBody>
          <a:bodyPr>
            <a:normAutofit lnSpcReduction="10000"/>
          </a:bodyPr>
          <a:lstStyle/>
          <a:p>
            <a:pPr marL="285750" lvl="0" indent="-285750" algn="just">
              <a:lnSpc>
                <a:spcPct val="100000"/>
              </a:lnSpc>
              <a:spcBef>
                <a:spcPts val="0"/>
              </a:spcBef>
            </a:pPr>
            <a:r>
              <a:rPr lang="en-US" sz="2400" b="1" dirty="0"/>
              <a:t>FRAUD</a:t>
            </a:r>
            <a:r>
              <a:rPr lang="en-US" sz="2400" dirty="0"/>
              <a:t>: Any false representation about a material fact or any intentional deception designed to deprive the United States unlawfully of something of value or to secure from the United States a benefit, privilege, allowance, or consideration to which an individual or business is not entitled.</a:t>
            </a:r>
          </a:p>
          <a:p>
            <a:pPr marL="0" lvl="0" indent="0" algn="just">
              <a:lnSpc>
                <a:spcPct val="100000"/>
              </a:lnSpc>
              <a:spcBef>
                <a:spcPts val="0"/>
              </a:spcBef>
              <a:buNone/>
            </a:pPr>
            <a:endParaRPr lang="en-US" sz="1200" dirty="0"/>
          </a:p>
          <a:p>
            <a:pPr marL="285750" indent="-285750" algn="just">
              <a:lnSpc>
                <a:spcPct val="100000"/>
              </a:lnSpc>
              <a:spcBef>
                <a:spcPts val="0"/>
              </a:spcBef>
            </a:pPr>
            <a:r>
              <a:rPr lang="en-US" sz="2400" b="1" dirty="0"/>
              <a:t>WASTE: </a:t>
            </a:r>
            <a:r>
              <a:rPr lang="en-US" sz="2400" dirty="0"/>
              <a:t>Extravagant, careless, or needless expenditure of Government funds, or the consumption of Government property that results from deficient practices, systems, controls, or decisions. </a:t>
            </a:r>
          </a:p>
          <a:p>
            <a:pPr marL="0" indent="0" algn="just">
              <a:lnSpc>
                <a:spcPct val="100000"/>
              </a:lnSpc>
              <a:spcBef>
                <a:spcPts val="0"/>
              </a:spcBef>
              <a:buNone/>
            </a:pPr>
            <a:endParaRPr lang="en-US" sz="1200" dirty="0"/>
          </a:p>
          <a:p>
            <a:pPr marL="285750" lvl="0" indent="-285750" algn="just">
              <a:lnSpc>
                <a:spcPct val="100000"/>
              </a:lnSpc>
              <a:spcBef>
                <a:spcPts val="0"/>
              </a:spcBef>
            </a:pPr>
            <a:r>
              <a:rPr lang="en-US" sz="2400" b="1" dirty="0"/>
              <a:t>ABUSE: </a:t>
            </a:r>
            <a:r>
              <a:rPr lang="en-US" sz="2400" dirty="0"/>
              <a:t>Any intentional or improper use of Government resources, such as misuse of rank, position, or authority or resources.</a:t>
            </a:r>
          </a:p>
        </p:txBody>
      </p:sp>
      <p:sp>
        <p:nvSpPr>
          <p:cNvPr id="6"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2579224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Certifications</a:t>
            </a:r>
          </a:p>
        </p:txBody>
      </p:sp>
      <p:sp>
        <p:nvSpPr>
          <p:cNvPr id="3" name="Content Placeholder 2"/>
          <p:cNvSpPr>
            <a:spLocks noGrp="1"/>
          </p:cNvSpPr>
          <p:nvPr>
            <p:ph idx="1"/>
          </p:nvPr>
        </p:nvSpPr>
        <p:spPr/>
        <p:txBody>
          <a:bodyPr/>
          <a:lstStyle/>
          <a:p>
            <a:pPr algn="just">
              <a:lnSpc>
                <a:spcPct val="100000"/>
              </a:lnSpc>
              <a:spcBef>
                <a:spcPts val="0"/>
              </a:spcBef>
            </a:pPr>
            <a:r>
              <a:rPr lang="en-US" sz="2400" dirty="0"/>
              <a:t>Affirmative statements that the information the SBC provided is true, and that the SBC will follow, is following, or has followed the various requirements of the programs.</a:t>
            </a:r>
          </a:p>
          <a:p>
            <a:pPr marL="0" indent="0" algn="just">
              <a:lnSpc>
                <a:spcPct val="100000"/>
              </a:lnSpc>
              <a:spcBef>
                <a:spcPts val="0"/>
              </a:spcBef>
              <a:buNone/>
            </a:pPr>
            <a:endParaRPr lang="en-US" sz="1400" dirty="0"/>
          </a:p>
          <a:p>
            <a:pPr algn="just">
              <a:lnSpc>
                <a:spcPct val="100000"/>
              </a:lnSpc>
              <a:spcBef>
                <a:spcPts val="0"/>
              </a:spcBef>
            </a:pPr>
            <a:r>
              <a:rPr lang="en-US" sz="2400" dirty="0"/>
              <a:t>The Government relies on these certifications when making its decisions, including whether to make an award. </a:t>
            </a:r>
          </a:p>
          <a:p>
            <a:pPr marL="0" indent="0">
              <a:lnSpc>
                <a:spcPct val="100000"/>
              </a:lnSpc>
              <a:spcBef>
                <a:spcPts val="0"/>
              </a:spcBef>
              <a:buNone/>
            </a:pPr>
            <a:r>
              <a:rPr lang="en-US" sz="2400" dirty="0"/>
              <a:t>    </a:t>
            </a:r>
          </a:p>
          <a:p>
            <a:pPr marL="225425" indent="0">
              <a:lnSpc>
                <a:spcPct val="100000"/>
              </a:lnSpc>
              <a:spcBef>
                <a:spcPts val="0"/>
              </a:spcBef>
              <a:buNone/>
            </a:pPr>
            <a:r>
              <a:rPr lang="en-US" sz="2400" dirty="0"/>
              <a:t>Example: </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814" y="4871796"/>
            <a:ext cx="7500383" cy="1260991"/>
          </a:xfrm>
          <a:prstGeom prst="rect">
            <a:avLst/>
          </a:prstGeom>
          <a:ln>
            <a:solidFill>
              <a:schemeClr val="tx2"/>
            </a:solidFill>
          </a:ln>
        </p:spPr>
      </p:pic>
      <p:sp>
        <p:nvSpPr>
          <p:cNvPr id="7" name="Footer Placeholder 2"/>
          <p:cNvSpPr>
            <a:spLocks noGrp="1"/>
          </p:cNvSpPr>
          <p:nvPr>
            <p:ph type="ftr" sz="quarter" idx="11"/>
          </p:nvPr>
        </p:nvSpPr>
        <p:spPr>
          <a:xfrm>
            <a:off x="1618735" y="6450227"/>
            <a:ext cx="5869459" cy="271249"/>
          </a:xfrm>
        </p:spPr>
        <p:txBody>
          <a:bodyPr/>
          <a:lstStyle/>
          <a:p>
            <a:r>
              <a:rPr lang="en-US" dirty="0" smtClean="0"/>
              <a:t>Distribution A - Approved for Public Release | Office of Naval Research DCN #: 43-7334-20</a:t>
            </a:r>
            <a:endParaRPr lang="en-US" dirty="0"/>
          </a:p>
        </p:txBody>
      </p:sp>
    </p:spTree>
    <p:extLst>
      <p:ext uri="{BB962C8B-B14F-4D97-AF65-F5344CB8AC3E}">
        <p14:creationId xmlns:p14="http://schemas.microsoft.com/office/powerpoint/2010/main" val="553805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1F0FEEFAE91F45889F698D3B5E8221" ma:contentTypeVersion="10" ma:contentTypeDescription="Create a new document." ma:contentTypeScope="" ma:versionID="b002eed999c2a33adc45e7c194166957">
  <xsd:schema xmlns:xsd="http://www.w3.org/2001/XMLSchema" xmlns:xs="http://www.w3.org/2001/XMLSchema" xmlns:p="http://schemas.microsoft.com/office/2006/metadata/properties" xmlns:ns3="e3ec001d-72e7-4a46-8959-81adee5674f5" targetNamespace="http://schemas.microsoft.com/office/2006/metadata/properties" ma:root="true" ma:fieldsID="b9141f84ed86b7f1faa60a0c1b269a65" ns3:_="">
    <xsd:import namespace="e3ec001d-72e7-4a46-8959-81adee5674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ec001d-72e7-4a46-8959-81adee5674f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F4FF04-B5BE-4748-BDB6-0F89235D76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ec001d-72e7-4a46-8959-81adee5674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3E346F-3344-49EB-865F-9FCDF2C26AB8}">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e3ec001d-72e7-4a46-8959-81adee5674f5"/>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A40B11F-FF80-46E2-9B9F-EDA55B1F55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3499</TotalTime>
  <Words>2385</Words>
  <Application>Microsoft Office PowerPoint</Application>
  <PresentationFormat>On-screen Show (4:3)</PresentationFormat>
  <Paragraphs>190</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Garamond</vt:lpstr>
      <vt:lpstr>Wingdings</vt:lpstr>
      <vt:lpstr>Office Theme</vt:lpstr>
      <vt:lpstr>Fraud, Waste, and Abuse Tutorial Certification</vt:lpstr>
      <vt:lpstr>Fraud, Waste, and Abuse Tutorial Instructions</vt:lpstr>
      <vt:lpstr>Department of the Navy SBIR/STTR Programs Fraud, Waste, and Abuse (FWA) Tutorial for Small Businesses</vt:lpstr>
      <vt:lpstr>Tutorial Topics</vt:lpstr>
      <vt:lpstr>Statutory Requirements</vt:lpstr>
      <vt:lpstr>SBA Policy Directive Requirements</vt:lpstr>
      <vt:lpstr>Education &amp; Awareness</vt:lpstr>
      <vt:lpstr>Definitions</vt:lpstr>
      <vt:lpstr>Certifications</vt:lpstr>
      <vt:lpstr>Areas for Potential Fraud, Waste, and Abuse  The following slides include a sample of areas  where FWA could occur.  It is not a comprehensive list.</vt:lpstr>
      <vt:lpstr>Areas for Potential FWA Not Meeting SBIR/STTR Eligibility Requirements</vt:lpstr>
      <vt:lpstr>Areas for Potential FWA Multiple Agency Payments</vt:lpstr>
      <vt:lpstr>Areas for Potential FWA Recordkeeping</vt:lpstr>
      <vt:lpstr>Areas for Potential FWA Recordkeeping</vt:lpstr>
      <vt:lpstr>Areas for Potential FWA Firm Fixed Price Awards</vt:lpstr>
      <vt:lpstr>Areas for Potential FWA Costs</vt:lpstr>
      <vt:lpstr>Areas for Potential FWA Indirect Costs</vt:lpstr>
      <vt:lpstr>Areas for Potential FWA Work Requirements</vt:lpstr>
      <vt:lpstr>Areas for Potential FWA PI Work Requirements</vt:lpstr>
      <vt:lpstr>Areas for Potential FWA Technical Proposal Content</vt:lpstr>
      <vt:lpstr>Consequences of  Committing Fraud</vt:lpstr>
      <vt:lpstr>Consequences of  Committing Fraud</vt:lpstr>
      <vt:lpstr>Administrative Remedies</vt:lpstr>
      <vt:lpstr>Quick Reference</vt:lpstr>
      <vt:lpstr>Fraud, Waste, and Abuse (FWA)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Walker, Peggy</dc:creator>
  <cp:lastModifiedBy>Shipley, Brian R CTR USN CNR ARLINGTON VA (USA)</cp:lastModifiedBy>
  <cp:revision>196</cp:revision>
  <cp:lastPrinted>2020-10-01T16:24:33Z</cp:lastPrinted>
  <dcterms:created xsi:type="dcterms:W3CDTF">2018-04-19T18:24:17Z</dcterms:created>
  <dcterms:modified xsi:type="dcterms:W3CDTF">2021-07-13T11:51:07Z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0x010100641F0FEEFAE91F45889F698D3B5E8221</vt:lpwstr>
  </property>
</Properties>
</file>